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Pompiere" charset="1" panose="02000000000000000000"/>
      <p:regular r:id="rId49"/>
    </p:embeddedFont>
    <p:embeddedFont>
      <p:font typeface="Handy Casual" charset="1" panose="00000500000000000000"/>
      <p:regular r:id="rId50"/>
    </p:embeddedFont>
    <p:embeddedFont>
      <p:font typeface="Krabuler" charset="1" panose="00000500000000000000"/>
      <p:regular r:id="rId51"/>
    </p:embeddedFont>
    <p:embeddedFont>
      <p:font typeface="DM Sans" charset="1" panose="00000000000000000000"/>
      <p:regular r:id="rId52"/>
    </p:embeddedFont>
    <p:embeddedFont>
      <p:font typeface="Kollektif Bold" charset="1" panose="020B0604020101010102"/>
      <p:regular r:id="rId53"/>
    </p:embeddedFont>
    <p:embeddedFont>
      <p:font typeface="DM Sans Bold" charset="1" panose="00000000000000000000"/>
      <p:regular r:id="rId54"/>
    </p:embeddedFont>
    <p:embeddedFont>
      <p:font typeface="Kollektif" charset="1" panose="020B0604020101010102"/>
      <p:regular r:id="rId55"/>
    </p:embeddedFont>
    <p:embeddedFont>
      <p:font typeface="Glacial Indifference" charset="1" panose="000000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2665669" y="1714596"/>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4508551"/>
            <a:ext cx="3713137" cy="4248440"/>
          </a:xfrm>
          <a:custGeom>
            <a:avLst/>
            <a:gdLst/>
            <a:ahLst/>
            <a:cxnLst/>
            <a:rect r="r" b="b" t="t" l="l"/>
            <a:pathLst>
              <a:path h="4248440" w="3713137">
                <a:moveTo>
                  <a:pt x="0" y="0"/>
                </a:moveTo>
                <a:lnTo>
                  <a:pt x="3713137" y="0"/>
                </a:lnTo>
                <a:lnTo>
                  <a:pt x="3713137" y="4248440"/>
                </a:lnTo>
                <a:lnTo>
                  <a:pt x="0" y="4248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86815" y="3201084"/>
            <a:ext cx="7069036" cy="2056147"/>
          </a:xfrm>
          <a:prstGeom prst="rect">
            <a:avLst/>
          </a:prstGeom>
        </p:spPr>
        <p:txBody>
          <a:bodyPr anchor="t" rtlCol="false" tIns="0" lIns="0" bIns="0" rIns="0">
            <a:spAutoFit/>
          </a:bodyPr>
          <a:lstStyle/>
          <a:p>
            <a:pPr algn="just">
              <a:lnSpc>
                <a:spcPts val="15460"/>
              </a:lnSpc>
            </a:pPr>
            <a:r>
              <a:rPr lang="en-US" sz="15616" spc="343">
                <a:solidFill>
                  <a:srgbClr val="000000"/>
                </a:solidFill>
                <a:latin typeface="Pompiere"/>
              </a:rPr>
              <a:t>Analysis of </a:t>
            </a:r>
          </a:p>
        </p:txBody>
      </p:sp>
      <p:sp>
        <p:nvSpPr>
          <p:cNvPr name="TextBox 7" id="7"/>
          <p:cNvSpPr txBox="true"/>
          <p:nvPr/>
        </p:nvSpPr>
        <p:spPr>
          <a:xfrm rot="0">
            <a:off x="5633199" y="5877591"/>
            <a:ext cx="11029225" cy="2279978"/>
          </a:xfrm>
          <a:prstGeom prst="rect">
            <a:avLst/>
          </a:prstGeom>
        </p:spPr>
        <p:txBody>
          <a:bodyPr anchor="t" rtlCol="false" tIns="0" lIns="0" bIns="0" rIns="0">
            <a:spAutoFit/>
          </a:bodyPr>
          <a:lstStyle/>
          <a:p>
            <a:pPr algn="l">
              <a:lnSpc>
                <a:spcPts val="17012"/>
              </a:lnSpc>
            </a:pPr>
            <a:r>
              <a:rPr lang="en-US" sz="17184" spc="189">
                <a:solidFill>
                  <a:srgbClr val="000000"/>
                </a:solidFill>
                <a:latin typeface="Pompiere"/>
              </a:rPr>
              <a:t>FLUID FLOWS</a:t>
            </a:r>
          </a:p>
        </p:txBody>
      </p:sp>
      <p:sp>
        <p:nvSpPr>
          <p:cNvPr name="Freeform 8" id="8"/>
          <p:cNvSpPr/>
          <p:nvPr/>
        </p:nvSpPr>
        <p:spPr>
          <a:xfrm flipH="false" flipV="true" rot="-9379677">
            <a:off x="10082869" y="412858"/>
            <a:ext cx="3617028" cy="3833073"/>
          </a:xfrm>
          <a:custGeom>
            <a:avLst/>
            <a:gdLst/>
            <a:ahLst/>
            <a:cxnLst/>
            <a:rect r="r" b="b" t="t" l="l"/>
            <a:pathLst>
              <a:path h="3833073" w="3617028">
                <a:moveTo>
                  <a:pt x="0" y="3833074"/>
                </a:moveTo>
                <a:lnTo>
                  <a:pt x="3617027" y="3833074"/>
                </a:lnTo>
                <a:lnTo>
                  <a:pt x="3617027" y="0"/>
                </a:lnTo>
                <a:lnTo>
                  <a:pt x="0" y="0"/>
                </a:lnTo>
                <a:lnTo>
                  <a:pt x="0" y="383307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99026">
            <a:off x="15284165" y="2839405"/>
            <a:ext cx="1719464" cy="2465181"/>
          </a:xfrm>
          <a:custGeom>
            <a:avLst/>
            <a:gdLst/>
            <a:ahLst/>
            <a:cxnLst/>
            <a:rect r="r" b="b" t="t" l="l"/>
            <a:pathLst>
              <a:path h="2465181" w="1719464">
                <a:moveTo>
                  <a:pt x="0" y="0"/>
                </a:moveTo>
                <a:lnTo>
                  <a:pt x="1719464" y="0"/>
                </a:lnTo>
                <a:lnTo>
                  <a:pt x="1719464" y="2465180"/>
                </a:lnTo>
                <a:lnTo>
                  <a:pt x="0" y="24651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1891383" y="1019175"/>
            <a:ext cx="5225042" cy="1495425"/>
          </a:xfrm>
          <a:prstGeom prst="rect">
            <a:avLst/>
          </a:prstGeom>
        </p:spPr>
        <p:txBody>
          <a:bodyPr anchor="t" rtlCol="false" tIns="0" lIns="0" bIns="0" rIns="0">
            <a:spAutoFit/>
          </a:bodyPr>
          <a:lstStyle/>
          <a:p>
            <a:pPr algn="r">
              <a:lnSpc>
                <a:spcPts val="3960"/>
              </a:lnSpc>
            </a:pPr>
          </a:p>
          <a:p>
            <a:pPr algn="r">
              <a:lnSpc>
                <a:spcPts val="3960"/>
              </a:lnSpc>
            </a:pPr>
            <a:r>
              <a:rPr lang="en-US" sz="3300">
                <a:solidFill>
                  <a:srgbClr val="000000"/>
                </a:solidFill>
                <a:latin typeface="Handy Casual"/>
              </a:rPr>
              <a:t>Aditya Kumar</a:t>
            </a:r>
          </a:p>
          <a:p>
            <a:pPr algn="r">
              <a:lnSpc>
                <a:spcPts val="3960"/>
              </a:lnSpc>
              <a:spcBef>
                <a:spcPct val="0"/>
              </a:spcBef>
            </a:pPr>
            <a:r>
              <a:rPr lang="en-US" sz="3300">
                <a:solidFill>
                  <a:srgbClr val="000000"/>
                </a:solidFill>
                <a:latin typeface="Handy Casual"/>
              </a:rPr>
              <a:t>Yash Golani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83809" y="781193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458348" y="7811936"/>
            <a:ext cx="6512765" cy="6518776"/>
            <a:chOff x="0" y="0"/>
            <a:chExt cx="8683687" cy="8691701"/>
          </a:xfrm>
        </p:grpSpPr>
        <p:grpSp>
          <p:nvGrpSpPr>
            <p:cNvPr name="Group 12" id="12"/>
            <p:cNvGrpSpPr/>
            <p:nvPr/>
          </p:nvGrpSpPr>
          <p:grpSpPr>
            <a:xfrm rot="2700000">
              <a:off x="1234334" y="2060765"/>
              <a:ext cx="7278092" cy="3499083"/>
              <a:chOff x="0" y="0"/>
              <a:chExt cx="660400" cy="317500"/>
            </a:xfrm>
          </p:grpSpPr>
          <p:sp>
            <p:nvSpPr>
              <p:cNvPr name="Freeform 13" id="1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4" id="1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5" id="15"/>
            <p:cNvSpPr/>
            <p:nvPr/>
          </p:nvSpPr>
          <p:spPr>
            <a:xfrm>
              <a:off x="780287" y="2865140"/>
              <a:ext cx="5089205" cy="5037663"/>
            </a:xfrm>
            <a:prstGeom prst="line">
              <a:avLst/>
            </a:prstGeom>
            <a:ln cap="flat" w="28046">
              <a:solidFill>
                <a:srgbClr val="8CA9AD"/>
              </a:solidFill>
              <a:prstDash val="solid"/>
              <a:headEnd type="none" len="sm" w="sm"/>
              <a:tailEnd type="none" len="sm" w="sm"/>
            </a:ln>
          </p:spPr>
        </p:sp>
        <p:sp>
          <p:nvSpPr>
            <p:cNvPr name="AutoShape 16" id="16"/>
            <p:cNvSpPr/>
            <p:nvPr/>
          </p:nvSpPr>
          <p:spPr>
            <a:xfrm>
              <a:off x="570302" y="3172027"/>
              <a:ext cx="4945552" cy="4945552"/>
            </a:xfrm>
            <a:prstGeom prst="line">
              <a:avLst/>
            </a:prstGeom>
            <a:ln cap="flat" w="28046">
              <a:solidFill>
                <a:srgbClr val="8CA9AD"/>
              </a:solidFill>
              <a:prstDash val="solid"/>
              <a:headEnd type="none" len="sm" w="sm"/>
              <a:tailEnd type="none" len="sm" w="sm"/>
            </a:ln>
          </p:spPr>
        </p:sp>
        <p:sp>
          <p:nvSpPr>
            <p:cNvPr name="AutoShape 17" id="17"/>
            <p:cNvSpPr/>
            <p:nvPr/>
          </p:nvSpPr>
          <p:spPr>
            <a:xfrm>
              <a:off x="394025" y="3523859"/>
              <a:ext cx="4777020" cy="4777020"/>
            </a:xfrm>
            <a:prstGeom prst="line">
              <a:avLst/>
            </a:prstGeom>
            <a:ln cap="flat" w="28046">
              <a:solidFill>
                <a:srgbClr val="8CA9AD"/>
              </a:solidFill>
              <a:prstDash val="solid"/>
              <a:headEnd type="none" len="sm" w="sm"/>
              <a:tailEnd type="none" len="sm" w="sm"/>
            </a:ln>
          </p:spPr>
        </p:sp>
        <p:sp>
          <p:nvSpPr>
            <p:cNvPr name="AutoShape 18" id="18"/>
            <p:cNvSpPr/>
            <p:nvPr/>
          </p:nvSpPr>
          <p:spPr>
            <a:xfrm>
              <a:off x="269716" y="3902975"/>
              <a:ext cx="4603664" cy="4603664"/>
            </a:xfrm>
            <a:prstGeom prst="line">
              <a:avLst/>
            </a:prstGeom>
            <a:ln cap="flat" w="28046">
              <a:solidFill>
                <a:srgbClr val="8CA9AD"/>
              </a:solidFill>
              <a:prstDash val="solid"/>
              <a:headEnd type="none" len="sm" w="sm"/>
              <a:tailEnd type="none" len="sm" w="sm"/>
            </a:ln>
          </p:spPr>
        </p:sp>
        <p:sp>
          <p:nvSpPr>
            <p:cNvPr name="AutoShape 19" id="19"/>
            <p:cNvSpPr/>
            <p:nvPr/>
          </p:nvSpPr>
          <p:spPr>
            <a:xfrm>
              <a:off x="128526" y="4334510"/>
              <a:ext cx="4267171" cy="4267171"/>
            </a:xfrm>
            <a:prstGeom prst="line">
              <a:avLst/>
            </a:prstGeom>
            <a:ln cap="flat" w="28046">
              <a:solidFill>
                <a:srgbClr val="8CA9AD"/>
              </a:solidFill>
              <a:prstDash val="solid"/>
              <a:headEnd type="none" len="sm" w="sm"/>
              <a:tailEnd type="none" len="sm" w="sm"/>
            </a:ln>
          </p:spPr>
        </p:sp>
        <p:sp>
          <p:nvSpPr>
            <p:cNvPr name="AutoShape 20" id="20"/>
            <p:cNvSpPr/>
            <p:nvPr/>
          </p:nvSpPr>
          <p:spPr>
            <a:xfrm>
              <a:off x="9943" y="4770018"/>
              <a:ext cx="3890208" cy="3911795"/>
            </a:xfrm>
            <a:prstGeom prst="line">
              <a:avLst/>
            </a:prstGeom>
            <a:ln cap="flat" w="28046">
              <a:solidFill>
                <a:srgbClr val="8CA9AD"/>
              </a:solidFill>
              <a:prstDash val="solid"/>
              <a:headEnd type="none" len="sm" w="sm"/>
              <a:tailEnd type="none" len="sm" w="sm"/>
            </a:ln>
          </p:spPr>
        </p:sp>
        <p:sp>
          <p:nvSpPr>
            <p:cNvPr name="AutoShape 21" id="21"/>
            <p:cNvSpPr/>
            <p:nvPr/>
          </p:nvSpPr>
          <p:spPr>
            <a:xfrm>
              <a:off x="35234" y="5321252"/>
              <a:ext cx="3314946" cy="3297842"/>
            </a:xfrm>
            <a:prstGeom prst="line">
              <a:avLst/>
            </a:prstGeom>
            <a:ln cap="flat" w="28046">
              <a:solidFill>
                <a:srgbClr val="8CA9AD"/>
              </a:solidFill>
              <a:prstDash val="solid"/>
              <a:headEnd type="none" len="sm" w="sm"/>
              <a:tailEnd type="none" len="sm" w="sm"/>
            </a:ln>
          </p:spPr>
        </p:sp>
        <p:sp>
          <p:nvSpPr>
            <p:cNvPr name="AutoShape 22" id="22"/>
            <p:cNvSpPr/>
            <p:nvPr/>
          </p:nvSpPr>
          <p:spPr>
            <a:xfrm>
              <a:off x="121915" y="5985798"/>
              <a:ext cx="2579926" cy="2622494"/>
            </a:xfrm>
            <a:prstGeom prst="line">
              <a:avLst/>
            </a:prstGeom>
            <a:ln cap="flat" w="28046">
              <a:solidFill>
                <a:srgbClr val="8CA9AD"/>
              </a:solidFill>
              <a:prstDash val="solid"/>
              <a:headEnd type="none" len="sm" w="sm"/>
              <a:tailEnd type="none" len="sm" w="sm"/>
            </a:ln>
          </p:spPr>
        </p:sp>
        <p:sp>
          <p:nvSpPr>
            <p:cNvPr name="AutoShape 23" id="23"/>
            <p:cNvSpPr/>
            <p:nvPr/>
          </p:nvSpPr>
          <p:spPr>
            <a:xfrm>
              <a:off x="498099" y="6879904"/>
              <a:ext cx="1317726" cy="1317726"/>
            </a:xfrm>
            <a:prstGeom prst="line">
              <a:avLst/>
            </a:prstGeom>
            <a:ln cap="flat" w="28046">
              <a:solidFill>
                <a:srgbClr val="8CA9AD"/>
              </a:solidFill>
              <a:prstDash val="solid"/>
              <a:headEnd type="none" len="sm" w="sm"/>
              <a:tailEnd type="none" len="sm" w="sm"/>
            </a:ln>
          </p:spPr>
        </p:sp>
      </p:grpSp>
      <p:sp>
        <p:nvSpPr>
          <p:cNvPr name="Freeform 24" id="24"/>
          <p:cNvSpPr/>
          <p:nvPr/>
        </p:nvSpPr>
        <p:spPr>
          <a:xfrm flipH="false" flipV="false" rot="0">
            <a:off x="-207940" y="1251574"/>
            <a:ext cx="9351940" cy="5783999"/>
          </a:xfrm>
          <a:custGeom>
            <a:avLst/>
            <a:gdLst/>
            <a:ahLst/>
            <a:cxnLst/>
            <a:rect r="r" b="b" t="t" l="l"/>
            <a:pathLst>
              <a:path h="5783999" w="9351940">
                <a:moveTo>
                  <a:pt x="0" y="0"/>
                </a:moveTo>
                <a:lnTo>
                  <a:pt x="9351940" y="0"/>
                </a:lnTo>
                <a:lnTo>
                  <a:pt x="9351940" y="5783999"/>
                </a:lnTo>
                <a:lnTo>
                  <a:pt x="0" y="5783999"/>
                </a:lnTo>
                <a:lnTo>
                  <a:pt x="0" y="0"/>
                </a:lnTo>
                <a:close/>
              </a:path>
            </a:pathLst>
          </a:custGeom>
          <a:blipFill>
            <a:blip r:embed="rId10"/>
            <a:stretch>
              <a:fillRect l="0" t="0" r="0" b="0"/>
            </a:stretch>
          </a:blipFill>
        </p:spPr>
      </p:sp>
      <p:sp>
        <p:nvSpPr>
          <p:cNvPr name="Freeform 25" id="25"/>
          <p:cNvSpPr/>
          <p:nvPr/>
        </p:nvSpPr>
        <p:spPr>
          <a:xfrm flipH="false" flipV="false" rot="0">
            <a:off x="9704792" y="1796271"/>
            <a:ext cx="7805431" cy="4048853"/>
          </a:xfrm>
          <a:custGeom>
            <a:avLst/>
            <a:gdLst/>
            <a:ahLst/>
            <a:cxnLst/>
            <a:rect r="r" b="b" t="t" l="l"/>
            <a:pathLst>
              <a:path h="4048853" w="7805431">
                <a:moveTo>
                  <a:pt x="0" y="0"/>
                </a:moveTo>
                <a:lnTo>
                  <a:pt x="7805432" y="0"/>
                </a:lnTo>
                <a:lnTo>
                  <a:pt x="7805432" y="4048853"/>
                </a:lnTo>
                <a:lnTo>
                  <a:pt x="0" y="4048853"/>
                </a:lnTo>
                <a:lnTo>
                  <a:pt x="0" y="0"/>
                </a:lnTo>
                <a:close/>
              </a:path>
            </a:pathLst>
          </a:custGeom>
          <a:blipFill>
            <a:blip r:embed="rId11"/>
            <a:stretch>
              <a:fillRect l="0" t="0" r="0" b="0"/>
            </a:stretch>
          </a:blipFill>
        </p:spPr>
      </p:sp>
      <p:sp>
        <p:nvSpPr>
          <p:cNvPr name="TextBox 26" id="26"/>
          <p:cNvSpPr txBox="true"/>
          <p:nvPr/>
        </p:nvSpPr>
        <p:spPr>
          <a:xfrm rot="0">
            <a:off x="541904" y="467083"/>
            <a:ext cx="15710299" cy="746391"/>
          </a:xfrm>
          <a:prstGeom prst="rect">
            <a:avLst/>
          </a:prstGeom>
        </p:spPr>
        <p:txBody>
          <a:bodyPr anchor="t" rtlCol="false" tIns="0" lIns="0" bIns="0" rIns="0">
            <a:spAutoFit/>
          </a:bodyPr>
          <a:lstStyle/>
          <a:p>
            <a:pPr algn="l">
              <a:lnSpc>
                <a:spcPts val="5586"/>
              </a:lnSpc>
            </a:pPr>
            <a:r>
              <a:rPr lang="en-US" sz="5643">
                <a:solidFill>
                  <a:srgbClr val="FE6D73"/>
                </a:solidFill>
                <a:latin typeface="Kollektif Bold"/>
              </a:rPr>
              <a:t>DOWNSAMPLING&amp; MEAN CALCULATION</a:t>
            </a:r>
          </a:p>
        </p:txBody>
      </p:sp>
      <p:sp>
        <p:nvSpPr>
          <p:cNvPr name="TextBox 27" id="27"/>
          <p:cNvSpPr txBox="true"/>
          <p:nvPr/>
        </p:nvSpPr>
        <p:spPr>
          <a:xfrm rot="0">
            <a:off x="4695852" y="7073673"/>
            <a:ext cx="13137605" cy="1668202"/>
          </a:xfrm>
          <a:prstGeom prst="rect">
            <a:avLst/>
          </a:prstGeom>
        </p:spPr>
        <p:txBody>
          <a:bodyPr anchor="t" rtlCol="false" tIns="0" lIns="0" bIns="0" rIns="0">
            <a:spAutoFit/>
          </a:bodyPr>
          <a:lstStyle/>
          <a:p>
            <a:pPr algn="l" marL="601570" indent="-300785" lvl="1">
              <a:lnSpc>
                <a:spcPts val="3343"/>
              </a:lnSpc>
              <a:buFont typeface="Arial"/>
              <a:buChar char="•"/>
            </a:pPr>
            <a:r>
              <a:rPr lang="en-US" sz="2786">
                <a:solidFill>
                  <a:srgbClr val="545454"/>
                </a:solidFill>
                <a:latin typeface="DM Sans"/>
              </a:rPr>
              <a:t>To decrease Computational complexity, we decided to keep provision for downsampling of the pictures to decrease the size of the pixels in a fixed ratio, so that later on, the time interval between snapshots can be decreased and a larger number of frames can be considered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332333" y="1028700"/>
            <a:ext cx="11221914" cy="8570119"/>
          </a:xfrm>
          <a:custGeom>
            <a:avLst/>
            <a:gdLst/>
            <a:ahLst/>
            <a:cxnLst/>
            <a:rect r="r" b="b" t="t" l="l"/>
            <a:pathLst>
              <a:path h="8570119" w="11221914">
                <a:moveTo>
                  <a:pt x="0" y="0"/>
                </a:moveTo>
                <a:lnTo>
                  <a:pt x="11221914" y="0"/>
                </a:lnTo>
                <a:lnTo>
                  <a:pt x="11221914" y="8570119"/>
                </a:lnTo>
                <a:lnTo>
                  <a:pt x="0" y="8570119"/>
                </a:lnTo>
                <a:lnTo>
                  <a:pt x="0" y="0"/>
                </a:lnTo>
                <a:close/>
              </a:path>
            </a:pathLst>
          </a:custGeom>
          <a:blipFill>
            <a:blip r:embed="rId10"/>
            <a:stretch>
              <a:fillRect l="0" t="0" r="0" b="0"/>
            </a:stretch>
          </a:blipFill>
        </p:spPr>
      </p:sp>
      <p:sp>
        <p:nvSpPr>
          <p:cNvPr name="TextBox 14" id="14"/>
          <p:cNvSpPr txBox="true"/>
          <p:nvPr/>
        </p:nvSpPr>
        <p:spPr>
          <a:xfrm rot="0">
            <a:off x="416323" y="414509"/>
            <a:ext cx="5480392"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THE MATRIX S!</a:t>
            </a:r>
          </a:p>
        </p:txBody>
      </p:sp>
      <p:sp>
        <p:nvSpPr>
          <p:cNvPr name="TextBox 15" id="15"/>
          <p:cNvSpPr txBox="true"/>
          <p:nvPr/>
        </p:nvSpPr>
        <p:spPr>
          <a:xfrm rot="0">
            <a:off x="-336174" y="1575066"/>
            <a:ext cx="6844843" cy="3616479"/>
          </a:xfrm>
          <a:prstGeom prst="rect">
            <a:avLst/>
          </a:prstGeom>
        </p:spPr>
        <p:txBody>
          <a:bodyPr anchor="t" rtlCol="false" tIns="0" lIns="0" bIns="0" rIns="0">
            <a:spAutoFit/>
          </a:bodyPr>
          <a:lstStyle/>
          <a:p>
            <a:pPr algn="l" marL="579616" indent="-289808" lvl="1">
              <a:lnSpc>
                <a:spcPts val="3221"/>
              </a:lnSpc>
              <a:buFont typeface="Arial"/>
              <a:buChar char="•"/>
            </a:pPr>
            <a:r>
              <a:rPr lang="en-US" sz="2684">
                <a:solidFill>
                  <a:srgbClr val="545454"/>
                </a:solidFill>
                <a:latin typeface="DM Sans"/>
              </a:rPr>
              <a:t> We can observe a sharp decrease in values from the initial indices, indicating that the primary modes include a substantial portion of the energy within the fluid flow. </a:t>
            </a:r>
          </a:p>
          <a:p>
            <a:pPr algn="l" marL="579616" indent="-289808" lvl="1">
              <a:lnSpc>
                <a:spcPts val="3221"/>
              </a:lnSpc>
              <a:buFont typeface="Arial"/>
              <a:buChar char="•"/>
            </a:pPr>
            <a:r>
              <a:rPr lang="en-US" sz="2684">
                <a:solidFill>
                  <a:srgbClr val="545454"/>
                </a:solidFill>
                <a:latin typeface="DM Sans"/>
              </a:rPr>
              <a:t>With increasing indices, the singular values decrease, implying a decreasing contribution from these higher-indexed modes to the overall flow structure.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28700" y="770287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207961" y="6797644"/>
            <a:ext cx="8847511" cy="8855676"/>
            <a:chOff x="0" y="0"/>
            <a:chExt cx="11796681" cy="11807568"/>
          </a:xfrm>
        </p:grpSpPr>
        <p:grpSp>
          <p:nvGrpSpPr>
            <p:cNvPr name="Group 11" id="11"/>
            <p:cNvGrpSpPr/>
            <p:nvPr/>
          </p:nvGrpSpPr>
          <p:grpSpPr>
            <a:xfrm rot="2700000">
              <a:off x="1676828" y="2799524"/>
              <a:ext cx="9887197" cy="4753460"/>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5" id="1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16" id="1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17" id="1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18" id="1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19" id="1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0" id="2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1" id="2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2" id="2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3" id="23"/>
          <p:cNvSpPr/>
          <p:nvPr/>
        </p:nvSpPr>
        <p:spPr>
          <a:xfrm flipH="false" flipV="false" rot="0">
            <a:off x="9247258" y="0"/>
            <a:ext cx="8012042" cy="8040253"/>
          </a:xfrm>
          <a:custGeom>
            <a:avLst/>
            <a:gdLst/>
            <a:ahLst/>
            <a:cxnLst/>
            <a:rect r="r" b="b" t="t" l="l"/>
            <a:pathLst>
              <a:path h="8040253" w="8012042">
                <a:moveTo>
                  <a:pt x="0" y="0"/>
                </a:moveTo>
                <a:lnTo>
                  <a:pt x="8012042" y="0"/>
                </a:lnTo>
                <a:lnTo>
                  <a:pt x="8012042" y="8040253"/>
                </a:lnTo>
                <a:lnTo>
                  <a:pt x="0" y="8040253"/>
                </a:lnTo>
                <a:lnTo>
                  <a:pt x="0" y="0"/>
                </a:lnTo>
                <a:close/>
              </a:path>
            </a:pathLst>
          </a:custGeom>
          <a:blipFill>
            <a:blip r:embed="rId10"/>
            <a:stretch>
              <a:fillRect l="0" t="0" r="0" b="0"/>
            </a:stretch>
          </a:blipFill>
        </p:spPr>
      </p:sp>
      <p:sp>
        <p:nvSpPr>
          <p:cNvPr name="Freeform 24" id="24"/>
          <p:cNvSpPr/>
          <p:nvPr/>
        </p:nvSpPr>
        <p:spPr>
          <a:xfrm flipH="false" flipV="false" rot="0">
            <a:off x="363626" y="1400315"/>
            <a:ext cx="7676783" cy="5768944"/>
          </a:xfrm>
          <a:custGeom>
            <a:avLst/>
            <a:gdLst/>
            <a:ahLst/>
            <a:cxnLst/>
            <a:rect r="r" b="b" t="t" l="l"/>
            <a:pathLst>
              <a:path h="5768944" w="7676783">
                <a:moveTo>
                  <a:pt x="0" y="0"/>
                </a:moveTo>
                <a:lnTo>
                  <a:pt x="7676784" y="0"/>
                </a:lnTo>
                <a:lnTo>
                  <a:pt x="7676784" y="5768944"/>
                </a:lnTo>
                <a:lnTo>
                  <a:pt x="0" y="5768944"/>
                </a:lnTo>
                <a:lnTo>
                  <a:pt x="0" y="0"/>
                </a:lnTo>
                <a:close/>
              </a:path>
            </a:pathLst>
          </a:custGeom>
          <a:blipFill>
            <a:blip r:embed="rId11"/>
            <a:stretch>
              <a:fillRect l="0" t="0" r="0" b="0"/>
            </a:stretch>
          </a:blipFill>
        </p:spPr>
      </p:sp>
      <p:sp>
        <p:nvSpPr>
          <p:cNvPr name="TextBox 25" id="25"/>
          <p:cNvSpPr txBox="true"/>
          <p:nvPr/>
        </p:nvSpPr>
        <p:spPr>
          <a:xfrm rot="0">
            <a:off x="223550" y="315740"/>
            <a:ext cx="11018216"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EXPLORING THE RESULTS</a:t>
            </a:r>
          </a:p>
        </p:txBody>
      </p:sp>
      <p:sp>
        <p:nvSpPr>
          <p:cNvPr name="TextBox 26" id="26"/>
          <p:cNvSpPr txBox="true"/>
          <p:nvPr/>
        </p:nvSpPr>
        <p:spPr>
          <a:xfrm rot="0">
            <a:off x="6335404" y="8831716"/>
            <a:ext cx="10243728" cy="476250"/>
          </a:xfrm>
          <a:prstGeom prst="rect">
            <a:avLst/>
          </a:prstGeom>
        </p:spPr>
        <p:txBody>
          <a:bodyPr anchor="t" rtlCol="false" tIns="0" lIns="0" bIns="0" rIns="0">
            <a:spAutoFit/>
          </a:bodyPr>
          <a:lstStyle/>
          <a:p>
            <a:pPr algn="l">
              <a:lnSpc>
                <a:spcPts val="3719"/>
              </a:lnSpc>
            </a:pPr>
            <a:r>
              <a:rPr lang="en-US" sz="3099">
                <a:solidFill>
                  <a:srgbClr val="545454"/>
                </a:solidFill>
                <a:latin typeface="DM Sans"/>
              </a:rPr>
              <a:t>Number of modes that justify 95 % of the variance: </a:t>
            </a:r>
            <a:r>
              <a:rPr lang="en-US" sz="3099">
                <a:solidFill>
                  <a:srgbClr val="545454"/>
                </a:solidFill>
                <a:latin typeface="DM Sans Bold"/>
              </a:rPr>
              <a:t>35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28700" y="770287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207961" y="6797644"/>
            <a:ext cx="8847511" cy="8855676"/>
            <a:chOff x="0" y="0"/>
            <a:chExt cx="11796681" cy="11807568"/>
          </a:xfrm>
        </p:grpSpPr>
        <p:grpSp>
          <p:nvGrpSpPr>
            <p:cNvPr name="Group 11" id="11"/>
            <p:cNvGrpSpPr/>
            <p:nvPr/>
          </p:nvGrpSpPr>
          <p:grpSpPr>
            <a:xfrm rot="2700000">
              <a:off x="1676828" y="2799524"/>
              <a:ext cx="9887197" cy="4753460"/>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5" id="1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16" id="1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17" id="1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18" id="1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19" id="1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0" id="2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1" id="2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2" id="2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3" id="23"/>
          <p:cNvSpPr/>
          <p:nvPr/>
        </p:nvSpPr>
        <p:spPr>
          <a:xfrm flipH="false" flipV="false" rot="0">
            <a:off x="-126945" y="1511069"/>
            <a:ext cx="18982077" cy="5782233"/>
          </a:xfrm>
          <a:custGeom>
            <a:avLst/>
            <a:gdLst/>
            <a:ahLst/>
            <a:cxnLst/>
            <a:rect r="r" b="b" t="t" l="l"/>
            <a:pathLst>
              <a:path h="5782233" w="18982077">
                <a:moveTo>
                  <a:pt x="0" y="0"/>
                </a:moveTo>
                <a:lnTo>
                  <a:pt x="18982077" y="0"/>
                </a:lnTo>
                <a:lnTo>
                  <a:pt x="18982077" y="5782233"/>
                </a:lnTo>
                <a:lnTo>
                  <a:pt x="0" y="5782233"/>
                </a:lnTo>
                <a:lnTo>
                  <a:pt x="0" y="0"/>
                </a:lnTo>
                <a:close/>
              </a:path>
            </a:pathLst>
          </a:custGeom>
          <a:blipFill>
            <a:blip r:embed="rId10"/>
            <a:stretch>
              <a:fillRect l="0" t="0" r="0" b="0"/>
            </a:stretch>
          </a:blipFill>
        </p:spPr>
      </p:sp>
      <p:sp>
        <p:nvSpPr>
          <p:cNvPr name="TextBox 24" id="24"/>
          <p:cNvSpPr txBox="true"/>
          <p:nvPr/>
        </p:nvSpPr>
        <p:spPr>
          <a:xfrm rot="0">
            <a:off x="223550" y="315740"/>
            <a:ext cx="11018216"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EXPLORING THE RESULTS</a:t>
            </a:r>
          </a:p>
        </p:txBody>
      </p:sp>
      <p:sp>
        <p:nvSpPr>
          <p:cNvPr name="TextBox 25" id="25"/>
          <p:cNvSpPr txBox="true"/>
          <p:nvPr/>
        </p:nvSpPr>
        <p:spPr>
          <a:xfrm rot="0">
            <a:off x="6335404" y="8831716"/>
            <a:ext cx="10243728" cy="476250"/>
          </a:xfrm>
          <a:prstGeom prst="rect">
            <a:avLst/>
          </a:prstGeom>
        </p:spPr>
        <p:txBody>
          <a:bodyPr anchor="t" rtlCol="false" tIns="0" lIns="0" bIns="0" rIns="0">
            <a:spAutoFit/>
          </a:bodyPr>
          <a:lstStyle/>
          <a:p>
            <a:pPr algn="l">
              <a:lnSpc>
                <a:spcPts val="3719"/>
              </a:lnSpc>
            </a:pPr>
            <a:r>
              <a:rPr lang="en-US" sz="3099">
                <a:solidFill>
                  <a:srgbClr val="545454"/>
                </a:solidFill>
                <a:latin typeface="DM Sans"/>
              </a:rPr>
              <a:t>Number of modes that justify 95 % of the variance: </a:t>
            </a:r>
            <a:r>
              <a:rPr lang="en-US" sz="3099">
                <a:solidFill>
                  <a:srgbClr val="545454"/>
                </a:solidFill>
                <a:latin typeface="DM Sans Bold"/>
              </a:rPr>
              <a:t>35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6351085" y="8962392"/>
            <a:ext cx="5990275" cy="5946638"/>
            <a:chOff x="0" y="0"/>
            <a:chExt cx="7987033" cy="7928850"/>
          </a:xfrm>
        </p:grpSpPr>
        <p:sp>
          <p:nvSpPr>
            <p:cNvPr name="AutoShape 10" id="10"/>
            <p:cNvSpPr/>
            <p:nvPr/>
          </p:nvSpPr>
          <p:spPr>
            <a:xfrm>
              <a:off x="1060010" y="13539"/>
              <a:ext cx="6913622" cy="6843603"/>
            </a:xfrm>
            <a:prstGeom prst="line">
              <a:avLst/>
            </a:prstGeom>
            <a:ln cap="flat" w="38100">
              <a:solidFill>
                <a:srgbClr val="8CA9AD"/>
              </a:solidFill>
              <a:prstDash val="solid"/>
              <a:headEnd type="none" len="sm" w="sm"/>
              <a:tailEnd type="none" len="sm" w="sm"/>
            </a:ln>
          </p:spPr>
        </p:sp>
        <p:sp>
          <p:nvSpPr>
            <p:cNvPr name="AutoShape 11" id="11"/>
            <p:cNvSpPr/>
            <p:nvPr/>
          </p:nvSpPr>
          <p:spPr>
            <a:xfrm>
              <a:off x="774748" y="430441"/>
              <a:ext cx="6718471" cy="6718471"/>
            </a:xfrm>
            <a:prstGeom prst="line">
              <a:avLst/>
            </a:prstGeom>
            <a:ln cap="flat" w="38100">
              <a:solidFill>
                <a:srgbClr val="8CA9AD"/>
              </a:solidFill>
              <a:prstDash val="solid"/>
              <a:headEnd type="none" len="sm" w="sm"/>
              <a:tailEnd type="none" len="sm" w="sm"/>
            </a:ln>
          </p:spPr>
        </p:sp>
        <p:sp>
          <p:nvSpPr>
            <p:cNvPr name="AutoShape 12" id="12"/>
            <p:cNvSpPr/>
            <p:nvPr/>
          </p:nvSpPr>
          <p:spPr>
            <a:xfrm>
              <a:off x="535279" y="908401"/>
              <a:ext cx="6489522" cy="6489522"/>
            </a:xfrm>
            <a:prstGeom prst="line">
              <a:avLst/>
            </a:prstGeom>
            <a:ln cap="flat" w="38100">
              <a:solidFill>
                <a:srgbClr val="8CA9AD"/>
              </a:solidFill>
              <a:prstDash val="solid"/>
              <a:headEnd type="none" len="sm" w="sm"/>
              <a:tailEnd type="none" len="sm" w="sm"/>
            </a:ln>
          </p:spPr>
        </p:sp>
        <p:sp>
          <p:nvSpPr>
            <p:cNvPr name="AutoShape 13" id="13"/>
            <p:cNvSpPr/>
            <p:nvPr/>
          </p:nvSpPr>
          <p:spPr>
            <a:xfrm>
              <a:off x="366406" y="1423425"/>
              <a:ext cx="6254021" cy="6254021"/>
            </a:xfrm>
            <a:prstGeom prst="line">
              <a:avLst/>
            </a:prstGeom>
            <a:ln cap="flat" w="38100">
              <a:solidFill>
                <a:srgbClr val="8CA9AD"/>
              </a:solidFill>
              <a:prstDash val="solid"/>
              <a:headEnd type="none" len="sm" w="sm"/>
              <a:tailEnd type="none" len="sm" w="sm"/>
            </a:ln>
          </p:spPr>
        </p:sp>
        <p:sp>
          <p:nvSpPr>
            <p:cNvPr name="AutoShape 14" id="14"/>
            <p:cNvSpPr/>
            <p:nvPr/>
          </p:nvSpPr>
          <p:spPr>
            <a:xfrm>
              <a:off x="174601" y="2009660"/>
              <a:ext cx="5796899" cy="5796899"/>
            </a:xfrm>
            <a:prstGeom prst="line">
              <a:avLst/>
            </a:prstGeom>
            <a:ln cap="flat" w="38100">
              <a:solidFill>
                <a:srgbClr val="8CA9AD"/>
              </a:solidFill>
              <a:prstDash val="solid"/>
              <a:headEnd type="none" len="sm" w="sm"/>
              <a:tailEnd type="none" len="sm" w="sm"/>
            </a:ln>
          </p:spPr>
        </p:sp>
        <p:sp>
          <p:nvSpPr>
            <p:cNvPr name="AutoShape 15" id="15"/>
            <p:cNvSpPr/>
            <p:nvPr/>
          </p:nvSpPr>
          <p:spPr>
            <a:xfrm>
              <a:off x="13508" y="2601292"/>
              <a:ext cx="5284799" cy="5314125"/>
            </a:xfrm>
            <a:prstGeom prst="line">
              <a:avLst/>
            </a:prstGeom>
            <a:ln cap="flat" w="38100">
              <a:solidFill>
                <a:srgbClr val="8CA9AD"/>
              </a:solidFill>
              <a:prstDash val="solid"/>
              <a:headEnd type="none" len="sm" w="sm"/>
              <a:tailEnd type="none" len="sm" w="sm"/>
            </a:ln>
          </p:spPr>
        </p:sp>
        <p:sp>
          <p:nvSpPr>
            <p:cNvPr name="AutoShape 16" id="16"/>
            <p:cNvSpPr/>
            <p:nvPr/>
          </p:nvSpPr>
          <p:spPr>
            <a:xfrm>
              <a:off x="47865" y="3350137"/>
              <a:ext cx="4503313" cy="4480077"/>
            </a:xfrm>
            <a:prstGeom prst="line">
              <a:avLst/>
            </a:prstGeom>
            <a:ln cap="flat" w="38100">
              <a:solidFill>
                <a:srgbClr val="8CA9AD"/>
              </a:solidFill>
              <a:prstDash val="solid"/>
              <a:headEnd type="none" len="sm" w="sm"/>
              <a:tailEnd type="none" len="sm" w="sm"/>
            </a:ln>
          </p:spPr>
        </p:sp>
        <p:sp>
          <p:nvSpPr>
            <p:cNvPr name="AutoShape 17" id="17"/>
            <p:cNvSpPr/>
            <p:nvPr/>
          </p:nvSpPr>
          <p:spPr>
            <a:xfrm>
              <a:off x="165620" y="4252914"/>
              <a:ext cx="3504797" cy="3562626"/>
            </a:xfrm>
            <a:prstGeom prst="line">
              <a:avLst/>
            </a:prstGeom>
            <a:ln cap="flat" w="38100">
              <a:solidFill>
                <a:srgbClr val="8CA9AD"/>
              </a:solidFill>
              <a:prstDash val="solid"/>
              <a:headEnd type="none" len="sm" w="sm"/>
              <a:tailEnd type="none" len="sm" w="sm"/>
            </a:ln>
          </p:spPr>
        </p:sp>
        <p:sp>
          <p:nvSpPr>
            <p:cNvPr name="AutoShape 18" id="18"/>
            <p:cNvSpPr/>
            <p:nvPr/>
          </p:nvSpPr>
          <p:spPr>
            <a:xfrm>
              <a:off x="676661" y="5467546"/>
              <a:ext cx="1790115" cy="1790115"/>
            </a:xfrm>
            <a:prstGeom prst="line">
              <a:avLst/>
            </a:prstGeom>
            <a:ln cap="flat" w="38100">
              <a:solidFill>
                <a:srgbClr val="8CA9AD"/>
              </a:solidFill>
              <a:prstDash val="solid"/>
              <a:headEnd type="none" len="sm" w="sm"/>
              <a:tailEnd type="none" len="sm" w="sm"/>
            </a:ln>
          </p:spPr>
        </p:sp>
      </p:grpSp>
      <p:sp>
        <p:nvSpPr>
          <p:cNvPr name="Freeform 19" id="19"/>
          <p:cNvSpPr/>
          <p:nvPr/>
        </p:nvSpPr>
        <p:spPr>
          <a:xfrm flipH="false" flipV="false" rot="0">
            <a:off x="3231063" y="6117585"/>
            <a:ext cx="7639630" cy="3617985"/>
          </a:xfrm>
          <a:custGeom>
            <a:avLst/>
            <a:gdLst/>
            <a:ahLst/>
            <a:cxnLst/>
            <a:rect r="r" b="b" t="t" l="l"/>
            <a:pathLst>
              <a:path h="3617985" w="7639630">
                <a:moveTo>
                  <a:pt x="0" y="0"/>
                </a:moveTo>
                <a:lnTo>
                  <a:pt x="7639630" y="0"/>
                </a:lnTo>
                <a:lnTo>
                  <a:pt x="7639630" y="3617986"/>
                </a:lnTo>
                <a:lnTo>
                  <a:pt x="0" y="3617986"/>
                </a:lnTo>
                <a:lnTo>
                  <a:pt x="0" y="0"/>
                </a:lnTo>
                <a:close/>
              </a:path>
            </a:pathLst>
          </a:custGeom>
          <a:blipFill>
            <a:blip r:embed="rId10"/>
            <a:stretch>
              <a:fillRect l="0" t="0" r="0" b="0"/>
            </a:stretch>
          </a:blipFill>
        </p:spPr>
      </p:sp>
      <p:sp>
        <p:nvSpPr>
          <p:cNvPr name="Freeform 20" id="20"/>
          <p:cNvSpPr/>
          <p:nvPr/>
        </p:nvSpPr>
        <p:spPr>
          <a:xfrm flipH="false" flipV="false" rot="0">
            <a:off x="11614306" y="5563721"/>
            <a:ext cx="3993167" cy="4171850"/>
          </a:xfrm>
          <a:custGeom>
            <a:avLst/>
            <a:gdLst/>
            <a:ahLst/>
            <a:cxnLst/>
            <a:rect r="r" b="b" t="t" l="l"/>
            <a:pathLst>
              <a:path h="4171850" w="3993167">
                <a:moveTo>
                  <a:pt x="0" y="0"/>
                </a:moveTo>
                <a:lnTo>
                  <a:pt x="3993167" y="0"/>
                </a:lnTo>
                <a:lnTo>
                  <a:pt x="3993167" y="4171850"/>
                </a:lnTo>
                <a:lnTo>
                  <a:pt x="0" y="4171850"/>
                </a:lnTo>
                <a:lnTo>
                  <a:pt x="0" y="0"/>
                </a:lnTo>
                <a:close/>
              </a:path>
            </a:pathLst>
          </a:custGeom>
          <a:blipFill>
            <a:blip r:embed="rId11"/>
            <a:stretch>
              <a:fillRect l="0" t="0" r="0" b="0"/>
            </a:stretch>
          </a:blipFill>
        </p:spPr>
      </p:sp>
      <p:sp>
        <p:nvSpPr>
          <p:cNvPr name="TextBox 21" id="21"/>
          <p:cNvSpPr txBox="true"/>
          <p:nvPr/>
        </p:nvSpPr>
        <p:spPr>
          <a:xfrm rot="0">
            <a:off x="223550" y="288798"/>
            <a:ext cx="5480392"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NOISE!</a:t>
            </a:r>
          </a:p>
        </p:txBody>
      </p:sp>
      <p:sp>
        <p:nvSpPr>
          <p:cNvPr name="TextBox 22" id="22"/>
          <p:cNvSpPr txBox="true"/>
          <p:nvPr/>
        </p:nvSpPr>
        <p:spPr>
          <a:xfrm rot="0">
            <a:off x="815709" y="2487803"/>
            <a:ext cx="9225822" cy="1809750"/>
          </a:xfrm>
          <a:prstGeom prst="rect">
            <a:avLst/>
          </a:prstGeom>
        </p:spPr>
        <p:txBody>
          <a:bodyPr anchor="t" rtlCol="false" tIns="0" lIns="0" bIns="0" rIns="0">
            <a:spAutoFit/>
          </a:bodyPr>
          <a:lstStyle/>
          <a:p>
            <a:pPr algn="l">
              <a:lnSpc>
                <a:spcPts val="2879"/>
              </a:lnSpc>
            </a:pPr>
            <a:r>
              <a:rPr lang="en-US" sz="2400">
                <a:solidFill>
                  <a:srgbClr val="545454"/>
                </a:solidFill>
                <a:latin typeface="DM Sans"/>
              </a:rPr>
              <a:t> </a:t>
            </a:r>
          </a:p>
          <a:p>
            <a:pPr algn="l" marL="518160" indent="-259080" lvl="1">
              <a:lnSpc>
                <a:spcPts val="2879"/>
              </a:lnSpc>
              <a:buFont typeface="Arial"/>
              <a:buChar char="•"/>
            </a:pPr>
            <a:r>
              <a:rPr lang="en-US" sz="2400">
                <a:solidFill>
                  <a:srgbClr val="545454"/>
                </a:solidFill>
                <a:latin typeface="DM Sans"/>
              </a:rPr>
              <a:t>In the context of image processing, Gaussian noise manifests as random variations in pixel intensity values, mimicking the effects of noise present in images captured by cameras or other imaging devices. </a:t>
            </a:r>
          </a:p>
        </p:txBody>
      </p:sp>
      <p:sp>
        <p:nvSpPr>
          <p:cNvPr name="TextBox 23" id="23"/>
          <p:cNvSpPr txBox="true"/>
          <p:nvPr/>
        </p:nvSpPr>
        <p:spPr>
          <a:xfrm rot="0">
            <a:off x="4546179" y="1665242"/>
            <a:ext cx="5480392" cy="559690"/>
          </a:xfrm>
          <a:prstGeom prst="rect">
            <a:avLst/>
          </a:prstGeom>
        </p:spPr>
        <p:txBody>
          <a:bodyPr anchor="t" rtlCol="false" tIns="0" lIns="0" bIns="0" rIns="0">
            <a:spAutoFit/>
          </a:bodyPr>
          <a:lstStyle/>
          <a:p>
            <a:pPr algn="l">
              <a:lnSpc>
                <a:spcPts val="4158"/>
              </a:lnSpc>
            </a:pPr>
            <a:r>
              <a:rPr lang="en-US" sz="4200">
                <a:solidFill>
                  <a:srgbClr val="FE6D73"/>
                </a:solidFill>
                <a:latin typeface="Kollektif Bold"/>
              </a:rPr>
              <a:t>GAUSSIAN NOISE</a:t>
            </a:r>
          </a:p>
        </p:txBody>
      </p:sp>
      <p:sp>
        <p:nvSpPr>
          <p:cNvPr name="TextBox 24" id="24"/>
          <p:cNvSpPr txBox="true"/>
          <p:nvPr/>
        </p:nvSpPr>
        <p:spPr>
          <a:xfrm rot="0">
            <a:off x="10344950" y="2945109"/>
            <a:ext cx="7417307" cy="18097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545454"/>
                </a:solidFill>
                <a:latin typeface="DM Sans"/>
              </a:rPr>
              <a:t>Salt-and-pepper noise is a form of visual noise that appears as random black (pepper) and white (salt) specks scattered on the image. This noise typically represents sharp and sudden disturbances in the image data.</a:t>
            </a:r>
          </a:p>
        </p:txBody>
      </p:sp>
      <p:sp>
        <p:nvSpPr>
          <p:cNvPr name="TextBox 25" id="25"/>
          <p:cNvSpPr txBox="true"/>
          <p:nvPr/>
        </p:nvSpPr>
        <p:spPr>
          <a:xfrm rot="0">
            <a:off x="10870693" y="1665242"/>
            <a:ext cx="5480392" cy="559690"/>
          </a:xfrm>
          <a:prstGeom prst="rect">
            <a:avLst/>
          </a:prstGeom>
        </p:spPr>
        <p:txBody>
          <a:bodyPr anchor="t" rtlCol="false" tIns="0" lIns="0" bIns="0" rIns="0">
            <a:spAutoFit/>
          </a:bodyPr>
          <a:lstStyle/>
          <a:p>
            <a:pPr algn="l">
              <a:lnSpc>
                <a:spcPts val="4158"/>
              </a:lnSpc>
            </a:pPr>
            <a:r>
              <a:rPr lang="en-US" sz="4200">
                <a:solidFill>
                  <a:srgbClr val="FE6D73"/>
                </a:solidFill>
                <a:latin typeface="Kollektif Bold"/>
              </a:rPr>
              <a:t>SALT -PEPPER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8501" y="288798"/>
            <a:ext cx="9300790"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ADDED NOISE, BUT HOW?</a:t>
            </a:r>
          </a:p>
        </p:txBody>
      </p:sp>
      <p:sp>
        <p:nvSpPr>
          <p:cNvPr name="Freeform 3" id="3"/>
          <p:cNvSpPr/>
          <p:nvPr/>
        </p:nvSpPr>
        <p:spPr>
          <a:xfrm flipH="false" flipV="false" rot="0">
            <a:off x="-551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332175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5244099" y="6877017"/>
            <a:ext cx="8847511" cy="8855676"/>
            <a:chOff x="0" y="0"/>
            <a:chExt cx="11796681" cy="11807568"/>
          </a:xfrm>
        </p:grpSpPr>
        <p:grpSp>
          <p:nvGrpSpPr>
            <p:cNvPr name="Group 11" id="11"/>
            <p:cNvGrpSpPr/>
            <p:nvPr/>
          </p:nvGrpSpPr>
          <p:grpSpPr>
            <a:xfrm rot="2700000">
              <a:off x="1676828" y="2799524"/>
              <a:ext cx="9887197" cy="4753460"/>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5" id="15"/>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16" id="16"/>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17" id="17"/>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18" id="18"/>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19" id="19"/>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0" id="20"/>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1" id="21"/>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2" id="22"/>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TextBox 23" id="23"/>
          <p:cNvSpPr txBox="true"/>
          <p:nvPr/>
        </p:nvSpPr>
        <p:spPr>
          <a:xfrm rot="0">
            <a:off x="0" y="981075"/>
            <a:ext cx="18288000" cy="3145154"/>
          </a:xfrm>
          <a:prstGeom prst="rect">
            <a:avLst/>
          </a:prstGeom>
        </p:spPr>
        <p:txBody>
          <a:bodyPr anchor="t" rtlCol="false" tIns="0" lIns="0" bIns="0" rIns="0">
            <a:spAutoFit/>
          </a:bodyPr>
          <a:lstStyle/>
          <a:p>
            <a:pPr algn="l">
              <a:lnSpc>
                <a:spcPts val="2520"/>
              </a:lnSpc>
            </a:pPr>
            <a:r>
              <a:rPr lang="en-US" sz="1800">
                <a:solidFill>
                  <a:srgbClr val="000000"/>
                </a:solidFill>
                <a:latin typeface="Kollektif"/>
              </a:rPr>
              <a:t>ADDING GAUSSIAN NOISE:</a:t>
            </a:r>
          </a:p>
          <a:p>
            <a:pPr algn="l" marL="388625" indent="-194312" lvl="1">
              <a:lnSpc>
                <a:spcPts val="2520"/>
              </a:lnSpc>
              <a:buFont typeface="Arial"/>
              <a:buChar char="•"/>
            </a:pPr>
            <a:r>
              <a:rPr lang="en-US" sz="1800">
                <a:solidFill>
                  <a:srgbClr val="000000"/>
                </a:solidFill>
                <a:latin typeface="Kollektif"/>
              </a:rPr>
              <a:t>    IN THE ADD_GAUSSIAN_NOISE FUNCTION, GAUSSIAN NOISE IS ADDED TO AN INPUT IMAGE.</a:t>
            </a:r>
          </a:p>
          <a:p>
            <a:pPr algn="l" marL="388625" indent="-194312" lvl="1">
              <a:lnSpc>
                <a:spcPts val="2520"/>
              </a:lnSpc>
              <a:buFont typeface="Arial"/>
              <a:buChar char="•"/>
            </a:pPr>
            <a:r>
              <a:rPr lang="en-US" sz="1800">
                <a:solidFill>
                  <a:srgbClr val="000000"/>
                </a:solidFill>
                <a:latin typeface="Kollektif"/>
              </a:rPr>
              <a:t>    THE MAGNITUDE PARAMETER CONTROLS THE STRENGTH OF THE NOISE TO BE ADDED, EXPRESSED AS A PERCENTAGE OF THE MAXIMUM PIXEL INTENSITY (255 FOR AN 8-BIT IMAGE).</a:t>
            </a:r>
          </a:p>
          <a:p>
            <a:pPr algn="l" marL="388625" indent="-194312" lvl="1">
              <a:lnSpc>
                <a:spcPts val="2520"/>
              </a:lnSpc>
              <a:buFont typeface="Arial"/>
              <a:buChar char="•"/>
            </a:pPr>
            <a:r>
              <a:rPr lang="en-US" sz="1800">
                <a:solidFill>
                  <a:srgbClr val="000000"/>
                </a:solidFill>
                <a:latin typeface="Kollektif"/>
              </a:rPr>
              <a:t>    THE STANDARD DEVIATION (STD_DEV) OF THE GAUSSIAN DISTRIBUTION IS CALCULATED BASED ON THE SPECIFIED MAGNITUDE, ENSURING THAT HIGHER MAGNITUDES RESULT IN GREATER VARIABILITY IN PIXEL INTENSITIES.</a:t>
            </a:r>
          </a:p>
          <a:p>
            <a:pPr algn="l" marL="388625" indent="-194312" lvl="1">
              <a:lnSpc>
                <a:spcPts val="2520"/>
              </a:lnSpc>
              <a:buFont typeface="Arial"/>
              <a:buChar char="•"/>
            </a:pPr>
            <a:r>
              <a:rPr lang="en-US" sz="1800">
                <a:solidFill>
                  <a:srgbClr val="000000"/>
                </a:solidFill>
                <a:latin typeface="Kollektif"/>
              </a:rPr>
              <a:t>    GAUSSIAN NOISE IS GENERATED USING THE CV2.RANDN FUNCTION, WHICH FILLS THE PROVIDED ARRAY (NOISY_IMAGE) WITH RANDOM NUMBERS SAMPLED FROM A GAUSSIAN DISTRIBUTION WITH THE SPECIFIED MEAN AND STANDARD DEVIATION.</a:t>
            </a:r>
          </a:p>
          <a:p>
            <a:pPr algn="l" marL="388625" indent="-194312" lvl="1">
              <a:lnSpc>
                <a:spcPts val="2520"/>
              </a:lnSpc>
              <a:buFont typeface="Arial"/>
              <a:buChar char="•"/>
            </a:pPr>
            <a:r>
              <a:rPr lang="en-US" sz="1800">
                <a:solidFill>
                  <a:srgbClr val="000000"/>
                </a:solidFill>
                <a:latin typeface="Kollektif"/>
              </a:rPr>
              <a:t>    FINALLY, THE NOISY IMAGE IS CREATED BY ADDING THE GENERATED NOISE TO THE ORIGINAL IMAGE USING CV2.ADD, AND PIXEL INTENSITIES ARE CLIPPED TO THE VALID RANGE (0 TO 255) USING NP. CLIP TO ENSURE THE RESULTING IMAGE REMAINS IN THE VALID INTENSITY RANGE FOR DISPLAY.</a:t>
            </a:r>
          </a:p>
        </p:txBody>
      </p:sp>
      <p:sp>
        <p:nvSpPr>
          <p:cNvPr name="TextBox 24" id="24"/>
          <p:cNvSpPr txBox="true"/>
          <p:nvPr/>
        </p:nvSpPr>
        <p:spPr>
          <a:xfrm rot="0">
            <a:off x="-83684" y="4640853"/>
            <a:ext cx="18288000" cy="3459479"/>
          </a:xfrm>
          <a:prstGeom prst="rect">
            <a:avLst/>
          </a:prstGeom>
        </p:spPr>
        <p:txBody>
          <a:bodyPr anchor="t" rtlCol="false" tIns="0" lIns="0" bIns="0" rIns="0">
            <a:spAutoFit/>
          </a:bodyPr>
          <a:lstStyle/>
          <a:p>
            <a:pPr algn="l">
              <a:lnSpc>
                <a:spcPts val="2520"/>
              </a:lnSpc>
            </a:pPr>
            <a:r>
              <a:rPr lang="en-US" sz="1800">
                <a:solidFill>
                  <a:srgbClr val="000000"/>
                </a:solidFill>
                <a:latin typeface="Kollektif"/>
              </a:rPr>
              <a:t>ADDING SALT -PEPPER NOISE:</a:t>
            </a:r>
          </a:p>
          <a:p>
            <a:pPr algn="l" marL="388625" indent="-194312" lvl="1">
              <a:lnSpc>
                <a:spcPts val="2520"/>
              </a:lnSpc>
              <a:buFont typeface="Arial"/>
              <a:buChar char="•"/>
            </a:pPr>
            <a:r>
              <a:rPr lang="en-US" sz="1800">
                <a:solidFill>
                  <a:srgbClr val="000000"/>
                </a:solidFill>
                <a:latin typeface="Kollektif"/>
              </a:rPr>
              <a:t> THE ADD_SALT_AND_PEPPER_NOISE FUNCTION DEFINES THE PROCESS FOR ADDING THIS TYPE OF NOISE TO AN IMAGE. IT BEGINS BY MAKING A COPY OF THE INPUT IMAGE AND THEN CALCULATES THE NUMBER OF SALT AND PEPPER PIXELS TO BE ADDED BASED ON SPECIFIED PERCENTAGES. SALT NOISE, REPRESENTING BRIGHT PIXELS, IS RANDOMLY PLACED ACROSS THE IMAGE BY GENERATING RANDOM COORDINATES AND SETTING THE INTENSITY VALUES OF THOSE PIXELS TO THE MAXIMUM VALUE OF 255. </a:t>
            </a:r>
          </a:p>
          <a:p>
            <a:pPr algn="l" marL="388625" indent="-194312" lvl="1">
              <a:lnSpc>
                <a:spcPts val="2520"/>
              </a:lnSpc>
              <a:buFont typeface="Arial"/>
              <a:buChar char="•"/>
            </a:pPr>
            <a:r>
              <a:rPr lang="en-US" sz="1800">
                <a:solidFill>
                  <a:srgbClr val="000000"/>
                </a:solidFill>
                <a:latin typeface="Kollektif"/>
              </a:rPr>
              <a:t>CONVERSELY, PEPPER NOISE, REPRESENTING DARK PIXELS, IS INTRODUCED SIMILARLY BY SETTING THE INTENSITY VALUES OF RANDOMLY SELECTED PIXELS TO THE MINIMUM VALUE OF 0. THESE MANIPULATIONS RESULT IN AN IMAGE WITH RANDOMLY SCATTERED BRIGHT AND DARK PIXELS, RESEMBLING GRAINS OF SALT AND PEPPER. </a:t>
            </a:r>
          </a:p>
          <a:p>
            <a:pPr algn="l" marL="388625" indent="-194312" lvl="1">
              <a:lnSpc>
                <a:spcPts val="2520"/>
              </a:lnSpc>
              <a:buFont typeface="Arial"/>
              <a:buChar char="•"/>
            </a:pPr>
            <a:r>
              <a:rPr lang="en-US" sz="1800">
                <a:solidFill>
                  <a:srgbClr val="000000"/>
                </a:solidFill>
                <a:latin typeface="Kollektif"/>
              </a:rPr>
              <a:t>THE FRAMES_WITH_NOISE FUNCTION UTILIZES ADD_SALT_AND_PEPPER_NOISE TO APPLY SALT NOISE AT A FIXED PERCENTAGE WHILE ITERATING THROUGH VARIOUS PERCENTAGES OF PEPPER NOISE FOR EACH FRAME EXTRACTED FROM THE VIDEO. THIS PROCESS SIMULATES REAL-WORLD SCENARIOS WHERE IMAGES MAY SUFFER FROM BOTH TYPES OF NOISE SIMULTANEOUSLY, ALLOWING FOR ROBUST TESTING AND ANALYSIS OF NOISE REDUCTION ALGORITHMS.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83809" y="1610598"/>
            <a:ext cx="16480277" cy="7445404"/>
          </a:xfrm>
          <a:custGeom>
            <a:avLst/>
            <a:gdLst/>
            <a:ahLst/>
            <a:cxnLst/>
            <a:rect r="r" b="b" t="t" l="l"/>
            <a:pathLst>
              <a:path h="7445404" w="16480277">
                <a:moveTo>
                  <a:pt x="0" y="0"/>
                </a:moveTo>
                <a:lnTo>
                  <a:pt x="16480277" y="0"/>
                </a:lnTo>
                <a:lnTo>
                  <a:pt x="16480277" y="7445404"/>
                </a:lnTo>
                <a:lnTo>
                  <a:pt x="0" y="7445404"/>
                </a:lnTo>
                <a:lnTo>
                  <a:pt x="0" y="0"/>
                </a:lnTo>
                <a:close/>
              </a:path>
            </a:pathLst>
          </a:custGeom>
          <a:blipFill>
            <a:blip r:embed="rId8"/>
            <a:stretch>
              <a:fillRect l="0" t="0" r="0" b="0"/>
            </a:stretch>
          </a:blipFill>
        </p:spPr>
      </p:sp>
      <p:sp>
        <p:nvSpPr>
          <p:cNvPr name="TextBox 7" id="7"/>
          <p:cNvSpPr txBox="true"/>
          <p:nvPr/>
        </p:nvSpPr>
        <p:spPr>
          <a:xfrm rot="0">
            <a:off x="241075" y="363474"/>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GAUSSIAN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5755994" y="8109857"/>
            <a:ext cx="6215119" cy="6220855"/>
            <a:chOff x="0" y="0"/>
            <a:chExt cx="8286825" cy="8294473"/>
          </a:xfrm>
        </p:grpSpPr>
        <p:grpSp>
          <p:nvGrpSpPr>
            <p:cNvPr name="Group 11" id="11"/>
            <p:cNvGrpSpPr/>
            <p:nvPr/>
          </p:nvGrpSpPr>
          <p:grpSpPr>
            <a:xfrm rot="2700000">
              <a:off x="1177923" y="1966584"/>
              <a:ext cx="6945469" cy="3339168"/>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744626" y="2734197"/>
              <a:ext cx="4856618" cy="4807432"/>
            </a:xfrm>
            <a:prstGeom prst="line">
              <a:avLst/>
            </a:prstGeom>
            <a:ln cap="flat" w="26764">
              <a:solidFill>
                <a:srgbClr val="8CA9AD"/>
              </a:solidFill>
              <a:prstDash val="solid"/>
              <a:headEnd type="none" len="sm" w="sm"/>
              <a:tailEnd type="none" len="sm" w="sm"/>
            </a:ln>
          </p:spPr>
        </p:sp>
        <p:sp>
          <p:nvSpPr>
            <p:cNvPr name="AutoShape 15" id="15"/>
            <p:cNvSpPr/>
            <p:nvPr/>
          </p:nvSpPr>
          <p:spPr>
            <a:xfrm>
              <a:off x="544238" y="3027059"/>
              <a:ext cx="4719530" cy="4719530"/>
            </a:xfrm>
            <a:prstGeom prst="line">
              <a:avLst/>
            </a:prstGeom>
            <a:ln cap="flat" w="26764">
              <a:solidFill>
                <a:srgbClr val="8CA9AD"/>
              </a:solidFill>
              <a:prstDash val="solid"/>
              <a:headEnd type="none" len="sm" w="sm"/>
              <a:tailEnd type="none" len="sm" w="sm"/>
            </a:ln>
          </p:spPr>
        </p:sp>
        <p:sp>
          <p:nvSpPr>
            <p:cNvPr name="AutoShape 16" id="16"/>
            <p:cNvSpPr/>
            <p:nvPr/>
          </p:nvSpPr>
          <p:spPr>
            <a:xfrm>
              <a:off x="376018" y="3362812"/>
              <a:ext cx="4558701" cy="4558701"/>
            </a:xfrm>
            <a:prstGeom prst="line">
              <a:avLst/>
            </a:prstGeom>
            <a:ln cap="flat" w="26764">
              <a:solidFill>
                <a:srgbClr val="8CA9AD"/>
              </a:solidFill>
              <a:prstDash val="solid"/>
              <a:headEnd type="none" len="sm" w="sm"/>
              <a:tailEnd type="none" len="sm" w="sm"/>
            </a:ln>
          </p:spPr>
        </p:sp>
        <p:sp>
          <p:nvSpPr>
            <p:cNvPr name="AutoShape 17" id="17"/>
            <p:cNvSpPr/>
            <p:nvPr/>
          </p:nvSpPr>
          <p:spPr>
            <a:xfrm>
              <a:off x="257390" y="3724601"/>
              <a:ext cx="4393268" cy="4393268"/>
            </a:xfrm>
            <a:prstGeom prst="line">
              <a:avLst/>
            </a:prstGeom>
            <a:ln cap="flat" w="26764">
              <a:solidFill>
                <a:srgbClr val="8CA9AD"/>
              </a:solidFill>
              <a:prstDash val="solid"/>
              <a:headEnd type="none" len="sm" w="sm"/>
              <a:tailEnd type="none" len="sm" w="sm"/>
            </a:ln>
          </p:spPr>
        </p:sp>
        <p:sp>
          <p:nvSpPr>
            <p:cNvPr name="AutoShape 18" id="18"/>
            <p:cNvSpPr/>
            <p:nvPr/>
          </p:nvSpPr>
          <p:spPr>
            <a:xfrm>
              <a:off x="122652" y="4136414"/>
              <a:ext cx="4072153" cy="4072153"/>
            </a:xfrm>
            <a:prstGeom prst="line">
              <a:avLst/>
            </a:prstGeom>
            <a:ln cap="flat" w="26764">
              <a:solidFill>
                <a:srgbClr val="8CA9AD"/>
              </a:solidFill>
              <a:prstDash val="solid"/>
              <a:headEnd type="none" len="sm" w="sm"/>
              <a:tailEnd type="none" len="sm" w="sm"/>
            </a:ln>
          </p:spPr>
        </p:sp>
        <p:sp>
          <p:nvSpPr>
            <p:cNvPr name="AutoShape 19" id="19"/>
            <p:cNvSpPr/>
            <p:nvPr/>
          </p:nvSpPr>
          <p:spPr>
            <a:xfrm>
              <a:off x="9489" y="4552018"/>
              <a:ext cx="3712417" cy="3733019"/>
            </a:xfrm>
            <a:prstGeom prst="line">
              <a:avLst/>
            </a:prstGeom>
            <a:ln cap="flat" w="26764">
              <a:solidFill>
                <a:srgbClr val="8CA9AD"/>
              </a:solidFill>
              <a:prstDash val="solid"/>
              <a:headEnd type="none" len="sm" w="sm"/>
              <a:tailEnd type="none" len="sm" w="sm"/>
            </a:ln>
          </p:spPr>
        </p:sp>
        <p:sp>
          <p:nvSpPr>
            <p:cNvPr name="AutoShape 20" id="20"/>
            <p:cNvSpPr/>
            <p:nvPr/>
          </p:nvSpPr>
          <p:spPr>
            <a:xfrm>
              <a:off x="33623" y="5078060"/>
              <a:ext cx="3163447" cy="3147124"/>
            </a:xfrm>
            <a:prstGeom prst="line">
              <a:avLst/>
            </a:prstGeom>
            <a:ln cap="flat" w="26764">
              <a:solidFill>
                <a:srgbClr val="8CA9AD"/>
              </a:solidFill>
              <a:prstDash val="solid"/>
              <a:headEnd type="none" len="sm" w="sm"/>
              <a:tailEnd type="none" len="sm" w="sm"/>
            </a:ln>
          </p:spPr>
        </p:sp>
        <p:sp>
          <p:nvSpPr>
            <p:cNvPr name="AutoShape 21" id="21"/>
            <p:cNvSpPr/>
            <p:nvPr/>
          </p:nvSpPr>
          <p:spPr>
            <a:xfrm>
              <a:off x="116344" y="5712235"/>
              <a:ext cx="2462018" cy="2502641"/>
            </a:xfrm>
            <a:prstGeom prst="line">
              <a:avLst/>
            </a:prstGeom>
            <a:ln cap="flat" w="26764">
              <a:solidFill>
                <a:srgbClr val="8CA9AD"/>
              </a:solidFill>
              <a:prstDash val="solid"/>
              <a:headEnd type="none" len="sm" w="sm"/>
              <a:tailEnd type="none" len="sm" w="sm"/>
            </a:ln>
          </p:spPr>
        </p:sp>
        <p:sp>
          <p:nvSpPr>
            <p:cNvPr name="AutoShape 22" id="22"/>
            <p:cNvSpPr/>
            <p:nvPr/>
          </p:nvSpPr>
          <p:spPr>
            <a:xfrm>
              <a:off x="475335" y="6565479"/>
              <a:ext cx="1257504" cy="1257504"/>
            </a:xfrm>
            <a:prstGeom prst="line">
              <a:avLst/>
            </a:prstGeom>
            <a:ln cap="flat" w="26764">
              <a:solidFill>
                <a:srgbClr val="8CA9AD"/>
              </a:solidFill>
              <a:prstDash val="solid"/>
              <a:headEnd type="none" len="sm" w="sm"/>
              <a:tailEnd type="none" len="sm" w="sm"/>
            </a:ln>
          </p:spPr>
        </p:sp>
      </p:grpSp>
      <p:sp>
        <p:nvSpPr>
          <p:cNvPr name="Freeform 23" id="23"/>
          <p:cNvSpPr/>
          <p:nvPr/>
        </p:nvSpPr>
        <p:spPr>
          <a:xfrm flipH="false" flipV="false" rot="0">
            <a:off x="5841514" y="292660"/>
            <a:ext cx="9914481" cy="9258300"/>
          </a:xfrm>
          <a:custGeom>
            <a:avLst/>
            <a:gdLst/>
            <a:ahLst/>
            <a:cxnLst/>
            <a:rect r="r" b="b" t="t" l="l"/>
            <a:pathLst>
              <a:path h="9258300" w="9914481">
                <a:moveTo>
                  <a:pt x="0" y="0"/>
                </a:moveTo>
                <a:lnTo>
                  <a:pt x="9914480" y="0"/>
                </a:lnTo>
                <a:lnTo>
                  <a:pt x="9914480" y="9258300"/>
                </a:lnTo>
                <a:lnTo>
                  <a:pt x="0" y="9258300"/>
                </a:lnTo>
                <a:lnTo>
                  <a:pt x="0" y="0"/>
                </a:lnTo>
                <a:close/>
              </a:path>
            </a:pathLst>
          </a:custGeom>
          <a:blipFill>
            <a:blip r:embed="rId10"/>
            <a:stretch>
              <a:fillRect l="0" t="0" r="0" b="0"/>
            </a:stretch>
          </a:blipFill>
        </p:spPr>
      </p:sp>
      <p:sp>
        <p:nvSpPr>
          <p:cNvPr name="TextBox 24" id="24"/>
          <p:cNvSpPr txBox="true"/>
          <p:nvPr/>
        </p:nvSpPr>
        <p:spPr>
          <a:xfrm rot="0">
            <a:off x="241075" y="363474"/>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GAUSSIAN 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5755994" y="8109857"/>
            <a:ext cx="6215119" cy="6220855"/>
            <a:chOff x="0" y="0"/>
            <a:chExt cx="8286825" cy="8294473"/>
          </a:xfrm>
        </p:grpSpPr>
        <p:grpSp>
          <p:nvGrpSpPr>
            <p:cNvPr name="Group 11" id="11"/>
            <p:cNvGrpSpPr/>
            <p:nvPr/>
          </p:nvGrpSpPr>
          <p:grpSpPr>
            <a:xfrm rot="2700000">
              <a:off x="1177923" y="1966584"/>
              <a:ext cx="6945469" cy="3339168"/>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744626" y="2734197"/>
              <a:ext cx="4856618" cy="4807432"/>
            </a:xfrm>
            <a:prstGeom prst="line">
              <a:avLst/>
            </a:prstGeom>
            <a:ln cap="flat" w="26764">
              <a:solidFill>
                <a:srgbClr val="8CA9AD"/>
              </a:solidFill>
              <a:prstDash val="solid"/>
              <a:headEnd type="none" len="sm" w="sm"/>
              <a:tailEnd type="none" len="sm" w="sm"/>
            </a:ln>
          </p:spPr>
        </p:sp>
        <p:sp>
          <p:nvSpPr>
            <p:cNvPr name="AutoShape 15" id="15"/>
            <p:cNvSpPr/>
            <p:nvPr/>
          </p:nvSpPr>
          <p:spPr>
            <a:xfrm>
              <a:off x="544238" y="3027059"/>
              <a:ext cx="4719530" cy="4719530"/>
            </a:xfrm>
            <a:prstGeom prst="line">
              <a:avLst/>
            </a:prstGeom>
            <a:ln cap="flat" w="26764">
              <a:solidFill>
                <a:srgbClr val="8CA9AD"/>
              </a:solidFill>
              <a:prstDash val="solid"/>
              <a:headEnd type="none" len="sm" w="sm"/>
              <a:tailEnd type="none" len="sm" w="sm"/>
            </a:ln>
          </p:spPr>
        </p:sp>
        <p:sp>
          <p:nvSpPr>
            <p:cNvPr name="AutoShape 16" id="16"/>
            <p:cNvSpPr/>
            <p:nvPr/>
          </p:nvSpPr>
          <p:spPr>
            <a:xfrm>
              <a:off x="376018" y="3362812"/>
              <a:ext cx="4558701" cy="4558701"/>
            </a:xfrm>
            <a:prstGeom prst="line">
              <a:avLst/>
            </a:prstGeom>
            <a:ln cap="flat" w="26764">
              <a:solidFill>
                <a:srgbClr val="8CA9AD"/>
              </a:solidFill>
              <a:prstDash val="solid"/>
              <a:headEnd type="none" len="sm" w="sm"/>
              <a:tailEnd type="none" len="sm" w="sm"/>
            </a:ln>
          </p:spPr>
        </p:sp>
        <p:sp>
          <p:nvSpPr>
            <p:cNvPr name="AutoShape 17" id="17"/>
            <p:cNvSpPr/>
            <p:nvPr/>
          </p:nvSpPr>
          <p:spPr>
            <a:xfrm>
              <a:off x="257390" y="3724601"/>
              <a:ext cx="4393268" cy="4393268"/>
            </a:xfrm>
            <a:prstGeom prst="line">
              <a:avLst/>
            </a:prstGeom>
            <a:ln cap="flat" w="26764">
              <a:solidFill>
                <a:srgbClr val="8CA9AD"/>
              </a:solidFill>
              <a:prstDash val="solid"/>
              <a:headEnd type="none" len="sm" w="sm"/>
              <a:tailEnd type="none" len="sm" w="sm"/>
            </a:ln>
          </p:spPr>
        </p:sp>
        <p:sp>
          <p:nvSpPr>
            <p:cNvPr name="AutoShape 18" id="18"/>
            <p:cNvSpPr/>
            <p:nvPr/>
          </p:nvSpPr>
          <p:spPr>
            <a:xfrm>
              <a:off x="122652" y="4136414"/>
              <a:ext cx="4072153" cy="4072153"/>
            </a:xfrm>
            <a:prstGeom prst="line">
              <a:avLst/>
            </a:prstGeom>
            <a:ln cap="flat" w="26764">
              <a:solidFill>
                <a:srgbClr val="8CA9AD"/>
              </a:solidFill>
              <a:prstDash val="solid"/>
              <a:headEnd type="none" len="sm" w="sm"/>
              <a:tailEnd type="none" len="sm" w="sm"/>
            </a:ln>
          </p:spPr>
        </p:sp>
        <p:sp>
          <p:nvSpPr>
            <p:cNvPr name="AutoShape 19" id="19"/>
            <p:cNvSpPr/>
            <p:nvPr/>
          </p:nvSpPr>
          <p:spPr>
            <a:xfrm>
              <a:off x="9489" y="4552018"/>
              <a:ext cx="3712417" cy="3733019"/>
            </a:xfrm>
            <a:prstGeom prst="line">
              <a:avLst/>
            </a:prstGeom>
            <a:ln cap="flat" w="26764">
              <a:solidFill>
                <a:srgbClr val="8CA9AD"/>
              </a:solidFill>
              <a:prstDash val="solid"/>
              <a:headEnd type="none" len="sm" w="sm"/>
              <a:tailEnd type="none" len="sm" w="sm"/>
            </a:ln>
          </p:spPr>
        </p:sp>
        <p:sp>
          <p:nvSpPr>
            <p:cNvPr name="AutoShape 20" id="20"/>
            <p:cNvSpPr/>
            <p:nvPr/>
          </p:nvSpPr>
          <p:spPr>
            <a:xfrm>
              <a:off x="33623" y="5078060"/>
              <a:ext cx="3163447" cy="3147124"/>
            </a:xfrm>
            <a:prstGeom prst="line">
              <a:avLst/>
            </a:prstGeom>
            <a:ln cap="flat" w="26764">
              <a:solidFill>
                <a:srgbClr val="8CA9AD"/>
              </a:solidFill>
              <a:prstDash val="solid"/>
              <a:headEnd type="none" len="sm" w="sm"/>
              <a:tailEnd type="none" len="sm" w="sm"/>
            </a:ln>
          </p:spPr>
        </p:sp>
        <p:sp>
          <p:nvSpPr>
            <p:cNvPr name="AutoShape 21" id="21"/>
            <p:cNvSpPr/>
            <p:nvPr/>
          </p:nvSpPr>
          <p:spPr>
            <a:xfrm>
              <a:off x="116344" y="5712235"/>
              <a:ext cx="2462018" cy="2502641"/>
            </a:xfrm>
            <a:prstGeom prst="line">
              <a:avLst/>
            </a:prstGeom>
            <a:ln cap="flat" w="26764">
              <a:solidFill>
                <a:srgbClr val="8CA9AD"/>
              </a:solidFill>
              <a:prstDash val="solid"/>
              <a:headEnd type="none" len="sm" w="sm"/>
              <a:tailEnd type="none" len="sm" w="sm"/>
            </a:ln>
          </p:spPr>
        </p:sp>
        <p:sp>
          <p:nvSpPr>
            <p:cNvPr name="AutoShape 22" id="22"/>
            <p:cNvSpPr/>
            <p:nvPr/>
          </p:nvSpPr>
          <p:spPr>
            <a:xfrm>
              <a:off x="475335" y="6565479"/>
              <a:ext cx="1257504" cy="1257504"/>
            </a:xfrm>
            <a:prstGeom prst="line">
              <a:avLst/>
            </a:prstGeom>
            <a:ln cap="flat" w="26764">
              <a:solidFill>
                <a:srgbClr val="8CA9AD"/>
              </a:solidFill>
              <a:prstDash val="solid"/>
              <a:headEnd type="none" len="sm" w="sm"/>
              <a:tailEnd type="none" len="sm" w="sm"/>
            </a:ln>
          </p:spPr>
        </p:sp>
      </p:grpSp>
      <p:sp>
        <p:nvSpPr>
          <p:cNvPr name="Freeform 23" id="23"/>
          <p:cNvSpPr/>
          <p:nvPr/>
        </p:nvSpPr>
        <p:spPr>
          <a:xfrm flipH="false" flipV="false" rot="0">
            <a:off x="6552050" y="258699"/>
            <a:ext cx="9522655" cy="10045427"/>
          </a:xfrm>
          <a:custGeom>
            <a:avLst/>
            <a:gdLst/>
            <a:ahLst/>
            <a:cxnLst/>
            <a:rect r="r" b="b" t="t" l="l"/>
            <a:pathLst>
              <a:path h="10045427" w="9522655">
                <a:moveTo>
                  <a:pt x="0" y="0"/>
                </a:moveTo>
                <a:lnTo>
                  <a:pt x="9522655" y="0"/>
                </a:lnTo>
                <a:lnTo>
                  <a:pt x="9522655" y="10045427"/>
                </a:lnTo>
                <a:lnTo>
                  <a:pt x="0" y="10045427"/>
                </a:lnTo>
                <a:lnTo>
                  <a:pt x="0" y="0"/>
                </a:lnTo>
                <a:close/>
              </a:path>
            </a:pathLst>
          </a:custGeom>
          <a:blipFill>
            <a:blip r:embed="rId10"/>
            <a:stretch>
              <a:fillRect l="0" t="0" r="0" b="0"/>
            </a:stretch>
          </a:blipFill>
        </p:spPr>
      </p:sp>
      <p:sp>
        <p:nvSpPr>
          <p:cNvPr name="TextBox 24" id="24"/>
          <p:cNvSpPr txBox="true"/>
          <p:nvPr/>
        </p:nvSpPr>
        <p:spPr>
          <a:xfrm rot="0">
            <a:off x="241075" y="363474"/>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GAUSSIAN RESULTS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755994" y="8109857"/>
            <a:ext cx="6215119" cy="6220855"/>
            <a:chOff x="0" y="0"/>
            <a:chExt cx="8286825" cy="8294473"/>
          </a:xfrm>
        </p:grpSpPr>
        <p:grpSp>
          <p:nvGrpSpPr>
            <p:cNvPr name="Group 7" id="7"/>
            <p:cNvGrpSpPr/>
            <p:nvPr/>
          </p:nvGrpSpPr>
          <p:grpSpPr>
            <a:xfrm rot="2700000">
              <a:off x="1177923" y="1966584"/>
              <a:ext cx="6945469" cy="3339168"/>
              <a:chOff x="0" y="0"/>
              <a:chExt cx="660400" cy="317500"/>
            </a:xfrm>
          </p:grpSpPr>
          <p:sp>
            <p:nvSpPr>
              <p:cNvPr name="Freeform 8" id="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9" id="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0" id="10"/>
            <p:cNvSpPr/>
            <p:nvPr/>
          </p:nvSpPr>
          <p:spPr>
            <a:xfrm>
              <a:off x="744626" y="2734197"/>
              <a:ext cx="4856618" cy="4807432"/>
            </a:xfrm>
            <a:prstGeom prst="line">
              <a:avLst/>
            </a:prstGeom>
            <a:ln cap="flat" w="26764">
              <a:solidFill>
                <a:srgbClr val="8CA9AD"/>
              </a:solidFill>
              <a:prstDash val="solid"/>
              <a:headEnd type="none" len="sm" w="sm"/>
              <a:tailEnd type="none" len="sm" w="sm"/>
            </a:ln>
          </p:spPr>
        </p:sp>
        <p:sp>
          <p:nvSpPr>
            <p:cNvPr name="AutoShape 11" id="11"/>
            <p:cNvSpPr/>
            <p:nvPr/>
          </p:nvSpPr>
          <p:spPr>
            <a:xfrm>
              <a:off x="544238" y="3027059"/>
              <a:ext cx="4719530" cy="4719530"/>
            </a:xfrm>
            <a:prstGeom prst="line">
              <a:avLst/>
            </a:prstGeom>
            <a:ln cap="flat" w="26764">
              <a:solidFill>
                <a:srgbClr val="8CA9AD"/>
              </a:solidFill>
              <a:prstDash val="solid"/>
              <a:headEnd type="none" len="sm" w="sm"/>
              <a:tailEnd type="none" len="sm" w="sm"/>
            </a:ln>
          </p:spPr>
        </p:sp>
        <p:sp>
          <p:nvSpPr>
            <p:cNvPr name="AutoShape 12" id="12"/>
            <p:cNvSpPr/>
            <p:nvPr/>
          </p:nvSpPr>
          <p:spPr>
            <a:xfrm>
              <a:off x="376018" y="3362812"/>
              <a:ext cx="4558701" cy="4558701"/>
            </a:xfrm>
            <a:prstGeom prst="line">
              <a:avLst/>
            </a:prstGeom>
            <a:ln cap="flat" w="26764">
              <a:solidFill>
                <a:srgbClr val="8CA9AD"/>
              </a:solidFill>
              <a:prstDash val="solid"/>
              <a:headEnd type="none" len="sm" w="sm"/>
              <a:tailEnd type="none" len="sm" w="sm"/>
            </a:ln>
          </p:spPr>
        </p:sp>
        <p:sp>
          <p:nvSpPr>
            <p:cNvPr name="AutoShape 13" id="13"/>
            <p:cNvSpPr/>
            <p:nvPr/>
          </p:nvSpPr>
          <p:spPr>
            <a:xfrm>
              <a:off x="257390" y="3724601"/>
              <a:ext cx="4393268" cy="4393268"/>
            </a:xfrm>
            <a:prstGeom prst="line">
              <a:avLst/>
            </a:prstGeom>
            <a:ln cap="flat" w="26764">
              <a:solidFill>
                <a:srgbClr val="8CA9AD"/>
              </a:solidFill>
              <a:prstDash val="solid"/>
              <a:headEnd type="none" len="sm" w="sm"/>
              <a:tailEnd type="none" len="sm" w="sm"/>
            </a:ln>
          </p:spPr>
        </p:sp>
        <p:sp>
          <p:nvSpPr>
            <p:cNvPr name="AutoShape 14" id="14"/>
            <p:cNvSpPr/>
            <p:nvPr/>
          </p:nvSpPr>
          <p:spPr>
            <a:xfrm>
              <a:off x="122652" y="4136414"/>
              <a:ext cx="4072153" cy="4072153"/>
            </a:xfrm>
            <a:prstGeom prst="line">
              <a:avLst/>
            </a:prstGeom>
            <a:ln cap="flat" w="26764">
              <a:solidFill>
                <a:srgbClr val="8CA9AD"/>
              </a:solidFill>
              <a:prstDash val="solid"/>
              <a:headEnd type="none" len="sm" w="sm"/>
              <a:tailEnd type="none" len="sm" w="sm"/>
            </a:ln>
          </p:spPr>
        </p:sp>
        <p:sp>
          <p:nvSpPr>
            <p:cNvPr name="AutoShape 15" id="15"/>
            <p:cNvSpPr/>
            <p:nvPr/>
          </p:nvSpPr>
          <p:spPr>
            <a:xfrm>
              <a:off x="9489" y="4552018"/>
              <a:ext cx="3712417" cy="3733019"/>
            </a:xfrm>
            <a:prstGeom prst="line">
              <a:avLst/>
            </a:prstGeom>
            <a:ln cap="flat" w="26764">
              <a:solidFill>
                <a:srgbClr val="8CA9AD"/>
              </a:solidFill>
              <a:prstDash val="solid"/>
              <a:headEnd type="none" len="sm" w="sm"/>
              <a:tailEnd type="none" len="sm" w="sm"/>
            </a:ln>
          </p:spPr>
        </p:sp>
        <p:sp>
          <p:nvSpPr>
            <p:cNvPr name="AutoShape 16" id="16"/>
            <p:cNvSpPr/>
            <p:nvPr/>
          </p:nvSpPr>
          <p:spPr>
            <a:xfrm>
              <a:off x="33623" y="5078060"/>
              <a:ext cx="3163447" cy="3147124"/>
            </a:xfrm>
            <a:prstGeom prst="line">
              <a:avLst/>
            </a:prstGeom>
            <a:ln cap="flat" w="26764">
              <a:solidFill>
                <a:srgbClr val="8CA9AD"/>
              </a:solidFill>
              <a:prstDash val="solid"/>
              <a:headEnd type="none" len="sm" w="sm"/>
              <a:tailEnd type="none" len="sm" w="sm"/>
            </a:ln>
          </p:spPr>
        </p:sp>
        <p:sp>
          <p:nvSpPr>
            <p:cNvPr name="AutoShape 17" id="17"/>
            <p:cNvSpPr/>
            <p:nvPr/>
          </p:nvSpPr>
          <p:spPr>
            <a:xfrm>
              <a:off x="116344" y="5712235"/>
              <a:ext cx="2462018" cy="2502641"/>
            </a:xfrm>
            <a:prstGeom prst="line">
              <a:avLst/>
            </a:prstGeom>
            <a:ln cap="flat" w="26764">
              <a:solidFill>
                <a:srgbClr val="8CA9AD"/>
              </a:solidFill>
              <a:prstDash val="solid"/>
              <a:headEnd type="none" len="sm" w="sm"/>
              <a:tailEnd type="none" len="sm" w="sm"/>
            </a:ln>
          </p:spPr>
        </p:sp>
        <p:sp>
          <p:nvSpPr>
            <p:cNvPr name="AutoShape 18" id="18"/>
            <p:cNvSpPr/>
            <p:nvPr/>
          </p:nvSpPr>
          <p:spPr>
            <a:xfrm>
              <a:off x="475335" y="6565479"/>
              <a:ext cx="1257504" cy="1257504"/>
            </a:xfrm>
            <a:prstGeom prst="line">
              <a:avLst/>
            </a:prstGeom>
            <a:ln cap="flat" w="26764">
              <a:solidFill>
                <a:srgbClr val="8CA9AD"/>
              </a:solidFill>
              <a:prstDash val="solid"/>
              <a:headEnd type="none" len="sm" w="sm"/>
              <a:tailEnd type="none" len="sm" w="sm"/>
            </a:ln>
          </p:spPr>
        </p:sp>
      </p:grpSp>
      <p:sp>
        <p:nvSpPr>
          <p:cNvPr name="Freeform 19" id="19"/>
          <p:cNvSpPr/>
          <p:nvPr/>
        </p:nvSpPr>
        <p:spPr>
          <a:xfrm flipH="false" flipV="false" rot="0">
            <a:off x="241075" y="1418582"/>
            <a:ext cx="9345919" cy="4855503"/>
          </a:xfrm>
          <a:custGeom>
            <a:avLst/>
            <a:gdLst/>
            <a:ahLst/>
            <a:cxnLst/>
            <a:rect r="r" b="b" t="t" l="l"/>
            <a:pathLst>
              <a:path h="4855503" w="9345919">
                <a:moveTo>
                  <a:pt x="0" y="0"/>
                </a:moveTo>
                <a:lnTo>
                  <a:pt x="9345919" y="0"/>
                </a:lnTo>
                <a:lnTo>
                  <a:pt x="9345919" y="4855504"/>
                </a:lnTo>
                <a:lnTo>
                  <a:pt x="0" y="4855504"/>
                </a:lnTo>
                <a:lnTo>
                  <a:pt x="0" y="0"/>
                </a:lnTo>
                <a:close/>
              </a:path>
            </a:pathLst>
          </a:custGeom>
          <a:blipFill>
            <a:blip r:embed="rId8"/>
            <a:stretch>
              <a:fillRect l="0" t="0" r="-10875" b="0"/>
            </a:stretch>
          </a:blipFill>
        </p:spPr>
      </p:sp>
      <p:sp>
        <p:nvSpPr>
          <p:cNvPr name="Freeform 20" id="20"/>
          <p:cNvSpPr/>
          <p:nvPr/>
        </p:nvSpPr>
        <p:spPr>
          <a:xfrm flipH="false" flipV="false" rot="0">
            <a:off x="9513218" y="6283611"/>
            <a:ext cx="8209576" cy="3652493"/>
          </a:xfrm>
          <a:custGeom>
            <a:avLst/>
            <a:gdLst/>
            <a:ahLst/>
            <a:cxnLst/>
            <a:rect r="r" b="b" t="t" l="l"/>
            <a:pathLst>
              <a:path h="3652493" w="8209576">
                <a:moveTo>
                  <a:pt x="0" y="0"/>
                </a:moveTo>
                <a:lnTo>
                  <a:pt x="8209576" y="0"/>
                </a:lnTo>
                <a:lnTo>
                  <a:pt x="8209576" y="3652493"/>
                </a:lnTo>
                <a:lnTo>
                  <a:pt x="0" y="3652493"/>
                </a:lnTo>
                <a:lnTo>
                  <a:pt x="0" y="0"/>
                </a:lnTo>
                <a:close/>
              </a:path>
            </a:pathLst>
          </a:custGeom>
          <a:blipFill>
            <a:blip r:embed="rId9"/>
            <a:stretch>
              <a:fillRect l="0" t="0" r="0" b="0"/>
            </a:stretch>
          </a:blipFill>
        </p:spPr>
      </p:sp>
      <p:sp>
        <p:nvSpPr>
          <p:cNvPr name="TextBox 21" id="21"/>
          <p:cNvSpPr txBox="true"/>
          <p:nvPr/>
        </p:nvSpPr>
        <p:spPr>
          <a:xfrm rot="0">
            <a:off x="241075" y="382524"/>
            <a:ext cx="12069702" cy="880871"/>
          </a:xfrm>
          <a:prstGeom prst="rect">
            <a:avLst/>
          </a:prstGeom>
        </p:spPr>
        <p:txBody>
          <a:bodyPr anchor="t" rtlCol="false" tIns="0" lIns="0" bIns="0" rIns="0">
            <a:spAutoFit/>
          </a:bodyPr>
          <a:lstStyle/>
          <a:p>
            <a:pPr algn="l">
              <a:lnSpc>
                <a:spcPts val="6533"/>
              </a:lnSpc>
            </a:pPr>
            <a:r>
              <a:rPr lang="en-US" sz="6599">
                <a:solidFill>
                  <a:srgbClr val="FE6D73"/>
                </a:solidFill>
                <a:latin typeface="Kollektif Bold"/>
              </a:rPr>
              <a:t>GAUSSIAN 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288608" y="849567"/>
            <a:ext cx="6927975" cy="8739418"/>
          </a:xfrm>
          <a:custGeom>
            <a:avLst/>
            <a:gdLst/>
            <a:ahLst/>
            <a:cxnLst/>
            <a:rect r="r" b="b" t="t" l="l"/>
            <a:pathLst>
              <a:path h="8739418" w="6927975">
                <a:moveTo>
                  <a:pt x="0" y="0"/>
                </a:moveTo>
                <a:lnTo>
                  <a:pt x="6927974" y="0"/>
                </a:lnTo>
                <a:lnTo>
                  <a:pt x="6927974" y="8739418"/>
                </a:lnTo>
                <a:lnTo>
                  <a:pt x="0" y="8739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0756" y="1028700"/>
            <a:ext cx="4584113" cy="3975676"/>
          </a:xfrm>
          <a:custGeom>
            <a:avLst/>
            <a:gdLst/>
            <a:ahLst/>
            <a:cxnLst/>
            <a:rect r="r" b="b" t="t" l="l"/>
            <a:pathLst>
              <a:path h="3975676" w="4584113">
                <a:moveTo>
                  <a:pt x="0" y="0"/>
                </a:moveTo>
                <a:lnTo>
                  <a:pt x="4584113" y="0"/>
                </a:lnTo>
                <a:lnTo>
                  <a:pt x="4584113" y="3975676"/>
                </a:lnTo>
                <a:lnTo>
                  <a:pt x="0" y="3975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810814">
            <a:off x="2770122" y="2657570"/>
            <a:ext cx="3535128" cy="1085910"/>
          </a:xfrm>
          <a:prstGeom prst="rect">
            <a:avLst/>
          </a:prstGeom>
        </p:spPr>
        <p:txBody>
          <a:bodyPr anchor="t" rtlCol="false" tIns="0" lIns="0" bIns="0" rIns="0">
            <a:spAutoFit/>
          </a:bodyPr>
          <a:lstStyle/>
          <a:p>
            <a:pPr algn="l">
              <a:lnSpc>
                <a:spcPts val="8134"/>
              </a:lnSpc>
            </a:pPr>
            <a:r>
              <a:rPr lang="en-US" sz="8216" spc="180">
                <a:solidFill>
                  <a:srgbClr val="000000"/>
                </a:solidFill>
                <a:latin typeface="Krabuler"/>
              </a:rPr>
              <a:t>Agenda</a:t>
            </a:r>
          </a:p>
        </p:txBody>
      </p:sp>
      <p:sp>
        <p:nvSpPr>
          <p:cNvPr name="TextBox 5" id="5"/>
          <p:cNvSpPr txBox="true"/>
          <p:nvPr/>
        </p:nvSpPr>
        <p:spPr>
          <a:xfrm rot="0">
            <a:off x="6184964" y="2272479"/>
            <a:ext cx="7135263" cy="4915845"/>
          </a:xfrm>
          <a:prstGeom prst="rect">
            <a:avLst/>
          </a:prstGeom>
        </p:spPr>
        <p:txBody>
          <a:bodyPr anchor="t" rtlCol="false" tIns="0" lIns="0" bIns="0" rIns="0">
            <a:spAutoFit/>
          </a:bodyPr>
          <a:lstStyle/>
          <a:p>
            <a:pPr algn="l" marL="1050501" indent="-525250" lvl="1">
              <a:lnSpc>
                <a:spcPts val="6471"/>
              </a:lnSpc>
              <a:buAutoNum type="arabicPeriod" startAt="1"/>
            </a:pPr>
            <a:r>
              <a:rPr lang="en-US" sz="4865" spc="107">
                <a:solidFill>
                  <a:srgbClr val="FFFFFF"/>
                </a:solidFill>
                <a:latin typeface="Krabuler"/>
              </a:rPr>
              <a:t>Introduction to POD-SVD</a:t>
            </a:r>
          </a:p>
          <a:p>
            <a:pPr algn="l" marL="1050501" indent="-525250" lvl="1">
              <a:lnSpc>
                <a:spcPts val="6471"/>
              </a:lnSpc>
              <a:buAutoNum type="arabicPeriod" startAt="1"/>
            </a:pPr>
            <a:r>
              <a:rPr lang="en-US" sz="4865" spc="107">
                <a:solidFill>
                  <a:srgbClr val="FFFFFF"/>
                </a:solidFill>
                <a:latin typeface="Krabuler"/>
              </a:rPr>
              <a:t>Clean image analysis</a:t>
            </a:r>
          </a:p>
          <a:p>
            <a:pPr algn="l" marL="1050501" indent="-525250" lvl="1">
              <a:lnSpc>
                <a:spcPts val="6471"/>
              </a:lnSpc>
              <a:buAutoNum type="arabicPeriod" startAt="1"/>
            </a:pPr>
            <a:r>
              <a:rPr lang="en-US" sz="4865" spc="107">
                <a:solidFill>
                  <a:srgbClr val="FFFFFF"/>
                </a:solidFill>
                <a:latin typeface="Krabuler"/>
              </a:rPr>
              <a:t>Noise analysis</a:t>
            </a:r>
          </a:p>
          <a:p>
            <a:pPr algn="l" marL="1050501" indent="-525250" lvl="1">
              <a:lnSpc>
                <a:spcPts val="6471"/>
              </a:lnSpc>
              <a:buAutoNum type="arabicPeriod" startAt="1"/>
            </a:pPr>
            <a:r>
              <a:rPr lang="en-US" sz="4865" spc="107">
                <a:solidFill>
                  <a:srgbClr val="FFFFFF"/>
                </a:solidFill>
                <a:latin typeface="Krabuler"/>
              </a:rPr>
              <a:t>Denoise using Gaussian Blur &amp; NLM denoising</a:t>
            </a:r>
          </a:p>
        </p:txBody>
      </p:sp>
      <p:sp>
        <p:nvSpPr>
          <p:cNvPr name="Freeform 6" id="6"/>
          <p:cNvSpPr/>
          <p:nvPr/>
        </p:nvSpPr>
        <p:spPr>
          <a:xfrm flipH="false" flipV="true" rot="787682">
            <a:off x="1397312" y="5080667"/>
            <a:ext cx="3435988" cy="3641221"/>
          </a:xfrm>
          <a:custGeom>
            <a:avLst/>
            <a:gdLst/>
            <a:ahLst/>
            <a:cxnLst/>
            <a:rect r="r" b="b" t="t" l="l"/>
            <a:pathLst>
              <a:path h="3641221" w="3435988">
                <a:moveTo>
                  <a:pt x="0" y="3641220"/>
                </a:moveTo>
                <a:lnTo>
                  <a:pt x="3435988" y="3641220"/>
                </a:lnTo>
                <a:lnTo>
                  <a:pt x="3435988" y="0"/>
                </a:lnTo>
                <a:lnTo>
                  <a:pt x="0" y="0"/>
                </a:lnTo>
                <a:lnTo>
                  <a:pt x="0" y="364122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68932">
            <a:off x="15282144" y="5728523"/>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190582">
            <a:off x="14034320" y="781506"/>
            <a:ext cx="1514128" cy="1379233"/>
          </a:xfrm>
          <a:custGeom>
            <a:avLst/>
            <a:gdLst/>
            <a:ahLst/>
            <a:cxnLst/>
            <a:rect r="r" b="b" t="t" l="l"/>
            <a:pathLst>
              <a:path h="1379233" w="1514128">
                <a:moveTo>
                  <a:pt x="0" y="0"/>
                </a:moveTo>
                <a:lnTo>
                  <a:pt x="1514129" y="0"/>
                </a:lnTo>
                <a:lnTo>
                  <a:pt x="1514129" y="1379234"/>
                </a:lnTo>
                <a:lnTo>
                  <a:pt x="0" y="13792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752595" y="-301411"/>
            <a:ext cx="12710840" cy="1756407"/>
          </a:xfrm>
          <a:custGeom>
            <a:avLst/>
            <a:gdLst/>
            <a:ahLst/>
            <a:cxnLst/>
            <a:rect r="r" b="b" t="t" l="l"/>
            <a:pathLst>
              <a:path h="1756407" w="12710840">
                <a:moveTo>
                  <a:pt x="0" y="0"/>
                </a:moveTo>
                <a:lnTo>
                  <a:pt x="12710840" y="0"/>
                </a:lnTo>
                <a:lnTo>
                  <a:pt x="12710840" y="1756407"/>
                </a:lnTo>
                <a:lnTo>
                  <a:pt x="0" y="17564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800000">
            <a:off x="-5599813" y="8633321"/>
            <a:ext cx="13959219" cy="1928910"/>
          </a:xfrm>
          <a:custGeom>
            <a:avLst/>
            <a:gdLst/>
            <a:ahLst/>
            <a:cxnLst/>
            <a:rect r="r" b="b" t="t" l="l"/>
            <a:pathLst>
              <a:path h="1928910" w="13959219">
                <a:moveTo>
                  <a:pt x="0" y="0"/>
                </a:moveTo>
                <a:lnTo>
                  <a:pt x="13959219" y="0"/>
                </a:lnTo>
                <a:lnTo>
                  <a:pt x="13959219" y="1928910"/>
                </a:lnTo>
                <a:lnTo>
                  <a:pt x="0" y="19289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755994" y="8109857"/>
            <a:ext cx="6215119" cy="6220855"/>
            <a:chOff x="0" y="0"/>
            <a:chExt cx="8286825" cy="8294473"/>
          </a:xfrm>
        </p:grpSpPr>
        <p:grpSp>
          <p:nvGrpSpPr>
            <p:cNvPr name="Group 7" id="7"/>
            <p:cNvGrpSpPr/>
            <p:nvPr/>
          </p:nvGrpSpPr>
          <p:grpSpPr>
            <a:xfrm rot="2700000">
              <a:off x="1177923" y="1966584"/>
              <a:ext cx="6945469" cy="3339168"/>
              <a:chOff x="0" y="0"/>
              <a:chExt cx="660400" cy="317500"/>
            </a:xfrm>
          </p:grpSpPr>
          <p:sp>
            <p:nvSpPr>
              <p:cNvPr name="Freeform 8" id="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9" id="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0" id="10"/>
            <p:cNvSpPr/>
            <p:nvPr/>
          </p:nvSpPr>
          <p:spPr>
            <a:xfrm>
              <a:off x="744626" y="2734197"/>
              <a:ext cx="4856618" cy="4807432"/>
            </a:xfrm>
            <a:prstGeom prst="line">
              <a:avLst/>
            </a:prstGeom>
            <a:ln cap="flat" w="26764">
              <a:solidFill>
                <a:srgbClr val="8CA9AD"/>
              </a:solidFill>
              <a:prstDash val="solid"/>
              <a:headEnd type="none" len="sm" w="sm"/>
              <a:tailEnd type="none" len="sm" w="sm"/>
            </a:ln>
          </p:spPr>
        </p:sp>
        <p:sp>
          <p:nvSpPr>
            <p:cNvPr name="AutoShape 11" id="11"/>
            <p:cNvSpPr/>
            <p:nvPr/>
          </p:nvSpPr>
          <p:spPr>
            <a:xfrm>
              <a:off x="544238" y="3027059"/>
              <a:ext cx="4719530" cy="4719530"/>
            </a:xfrm>
            <a:prstGeom prst="line">
              <a:avLst/>
            </a:prstGeom>
            <a:ln cap="flat" w="26764">
              <a:solidFill>
                <a:srgbClr val="8CA9AD"/>
              </a:solidFill>
              <a:prstDash val="solid"/>
              <a:headEnd type="none" len="sm" w="sm"/>
              <a:tailEnd type="none" len="sm" w="sm"/>
            </a:ln>
          </p:spPr>
        </p:sp>
        <p:sp>
          <p:nvSpPr>
            <p:cNvPr name="AutoShape 12" id="12"/>
            <p:cNvSpPr/>
            <p:nvPr/>
          </p:nvSpPr>
          <p:spPr>
            <a:xfrm>
              <a:off x="376018" y="3362812"/>
              <a:ext cx="4558701" cy="4558701"/>
            </a:xfrm>
            <a:prstGeom prst="line">
              <a:avLst/>
            </a:prstGeom>
            <a:ln cap="flat" w="26764">
              <a:solidFill>
                <a:srgbClr val="8CA9AD"/>
              </a:solidFill>
              <a:prstDash val="solid"/>
              <a:headEnd type="none" len="sm" w="sm"/>
              <a:tailEnd type="none" len="sm" w="sm"/>
            </a:ln>
          </p:spPr>
        </p:sp>
        <p:sp>
          <p:nvSpPr>
            <p:cNvPr name="AutoShape 13" id="13"/>
            <p:cNvSpPr/>
            <p:nvPr/>
          </p:nvSpPr>
          <p:spPr>
            <a:xfrm>
              <a:off x="257390" y="3724601"/>
              <a:ext cx="4393268" cy="4393268"/>
            </a:xfrm>
            <a:prstGeom prst="line">
              <a:avLst/>
            </a:prstGeom>
            <a:ln cap="flat" w="26764">
              <a:solidFill>
                <a:srgbClr val="8CA9AD"/>
              </a:solidFill>
              <a:prstDash val="solid"/>
              <a:headEnd type="none" len="sm" w="sm"/>
              <a:tailEnd type="none" len="sm" w="sm"/>
            </a:ln>
          </p:spPr>
        </p:sp>
        <p:sp>
          <p:nvSpPr>
            <p:cNvPr name="AutoShape 14" id="14"/>
            <p:cNvSpPr/>
            <p:nvPr/>
          </p:nvSpPr>
          <p:spPr>
            <a:xfrm>
              <a:off x="122652" y="4136414"/>
              <a:ext cx="4072153" cy="4072153"/>
            </a:xfrm>
            <a:prstGeom prst="line">
              <a:avLst/>
            </a:prstGeom>
            <a:ln cap="flat" w="26764">
              <a:solidFill>
                <a:srgbClr val="8CA9AD"/>
              </a:solidFill>
              <a:prstDash val="solid"/>
              <a:headEnd type="none" len="sm" w="sm"/>
              <a:tailEnd type="none" len="sm" w="sm"/>
            </a:ln>
          </p:spPr>
        </p:sp>
        <p:sp>
          <p:nvSpPr>
            <p:cNvPr name="AutoShape 15" id="15"/>
            <p:cNvSpPr/>
            <p:nvPr/>
          </p:nvSpPr>
          <p:spPr>
            <a:xfrm>
              <a:off x="9489" y="4552018"/>
              <a:ext cx="3712417" cy="3733019"/>
            </a:xfrm>
            <a:prstGeom prst="line">
              <a:avLst/>
            </a:prstGeom>
            <a:ln cap="flat" w="26764">
              <a:solidFill>
                <a:srgbClr val="8CA9AD"/>
              </a:solidFill>
              <a:prstDash val="solid"/>
              <a:headEnd type="none" len="sm" w="sm"/>
              <a:tailEnd type="none" len="sm" w="sm"/>
            </a:ln>
          </p:spPr>
        </p:sp>
        <p:sp>
          <p:nvSpPr>
            <p:cNvPr name="AutoShape 16" id="16"/>
            <p:cNvSpPr/>
            <p:nvPr/>
          </p:nvSpPr>
          <p:spPr>
            <a:xfrm>
              <a:off x="33623" y="5078060"/>
              <a:ext cx="3163447" cy="3147124"/>
            </a:xfrm>
            <a:prstGeom prst="line">
              <a:avLst/>
            </a:prstGeom>
            <a:ln cap="flat" w="26764">
              <a:solidFill>
                <a:srgbClr val="8CA9AD"/>
              </a:solidFill>
              <a:prstDash val="solid"/>
              <a:headEnd type="none" len="sm" w="sm"/>
              <a:tailEnd type="none" len="sm" w="sm"/>
            </a:ln>
          </p:spPr>
        </p:sp>
        <p:sp>
          <p:nvSpPr>
            <p:cNvPr name="AutoShape 17" id="17"/>
            <p:cNvSpPr/>
            <p:nvPr/>
          </p:nvSpPr>
          <p:spPr>
            <a:xfrm>
              <a:off x="116344" y="5712235"/>
              <a:ext cx="2462018" cy="2502641"/>
            </a:xfrm>
            <a:prstGeom prst="line">
              <a:avLst/>
            </a:prstGeom>
            <a:ln cap="flat" w="26764">
              <a:solidFill>
                <a:srgbClr val="8CA9AD"/>
              </a:solidFill>
              <a:prstDash val="solid"/>
              <a:headEnd type="none" len="sm" w="sm"/>
              <a:tailEnd type="none" len="sm" w="sm"/>
            </a:ln>
          </p:spPr>
        </p:sp>
        <p:sp>
          <p:nvSpPr>
            <p:cNvPr name="AutoShape 18" id="18"/>
            <p:cNvSpPr/>
            <p:nvPr/>
          </p:nvSpPr>
          <p:spPr>
            <a:xfrm>
              <a:off x="475335" y="6565479"/>
              <a:ext cx="1257504" cy="1257504"/>
            </a:xfrm>
            <a:prstGeom prst="line">
              <a:avLst/>
            </a:prstGeom>
            <a:ln cap="flat" w="26764">
              <a:solidFill>
                <a:srgbClr val="8CA9AD"/>
              </a:solidFill>
              <a:prstDash val="solid"/>
              <a:headEnd type="none" len="sm" w="sm"/>
              <a:tailEnd type="none" len="sm" w="sm"/>
            </a:ln>
          </p:spPr>
        </p:sp>
      </p:grpSp>
      <p:sp>
        <p:nvSpPr>
          <p:cNvPr name="Freeform 19" id="19"/>
          <p:cNvSpPr/>
          <p:nvPr/>
        </p:nvSpPr>
        <p:spPr>
          <a:xfrm flipH="false" flipV="false" rot="0">
            <a:off x="-181731" y="1028700"/>
            <a:ext cx="8726856" cy="2424778"/>
          </a:xfrm>
          <a:custGeom>
            <a:avLst/>
            <a:gdLst/>
            <a:ahLst/>
            <a:cxnLst/>
            <a:rect r="r" b="b" t="t" l="l"/>
            <a:pathLst>
              <a:path h="2424778" w="8726856">
                <a:moveTo>
                  <a:pt x="0" y="0"/>
                </a:moveTo>
                <a:lnTo>
                  <a:pt x="8726856" y="0"/>
                </a:lnTo>
                <a:lnTo>
                  <a:pt x="8726856" y="2424778"/>
                </a:lnTo>
                <a:lnTo>
                  <a:pt x="0" y="2424778"/>
                </a:lnTo>
                <a:lnTo>
                  <a:pt x="0" y="0"/>
                </a:lnTo>
                <a:close/>
              </a:path>
            </a:pathLst>
          </a:custGeom>
          <a:blipFill>
            <a:blip r:embed="rId8"/>
            <a:stretch>
              <a:fillRect l="0" t="0" r="0" b="0"/>
            </a:stretch>
          </a:blipFill>
        </p:spPr>
      </p:sp>
      <p:sp>
        <p:nvSpPr>
          <p:cNvPr name="Freeform 20" id="20"/>
          <p:cNvSpPr/>
          <p:nvPr/>
        </p:nvSpPr>
        <p:spPr>
          <a:xfrm flipH="false" flipV="false" rot="0">
            <a:off x="122428" y="4806269"/>
            <a:ext cx="9021572" cy="2506665"/>
          </a:xfrm>
          <a:custGeom>
            <a:avLst/>
            <a:gdLst/>
            <a:ahLst/>
            <a:cxnLst/>
            <a:rect r="r" b="b" t="t" l="l"/>
            <a:pathLst>
              <a:path h="2506665" w="9021572">
                <a:moveTo>
                  <a:pt x="0" y="0"/>
                </a:moveTo>
                <a:lnTo>
                  <a:pt x="9021572" y="0"/>
                </a:lnTo>
                <a:lnTo>
                  <a:pt x="9021572" y="2506665"/>
                </a:lnTo>
                <a:lnTo>
                  <a:pt x="0" y="2506665"/>
                </a:lnTo>
                <a:lnTo>
                  <a:pt x="0" y="0"/>
                </a:lnTo>
                <a:close/>
              </a:path>
            </a:pathLst>
          </a:custGeom>
          <a:blipFill>
            <a:blip r:embed="rId9"/>
            <a:stretch>
              <a:fillRect l="0" t="0" r="0" b="0"/>
            </a:stretch>
          </a:blipFill>
        </p:spPr>
      </p:sp>
      <p:sp>
        <p:nvSpPr>
          <p:cNvPr name="Freeform 21" id="21"/>
          <p:cNvSpPr/>
          <p:nvPr/>
        </p:nvSpPr>
        <p:spPr>
          <a:xfrm flipH="false" flipV="false" rot="0">
            <a:off x="8898653" y="2241089"/>
            <a:ext cx="9232171" cy="2565180"/>
          </a:xfrm>
          <a:custGeom>
            <a:avLst/>
            <a:gdLst/>
            <a:ahLst/>
            <a:cxnLst/>
            <a:rect r="r" b="b" t="t" l="l"/>
            <a:pathLst>
              <a:path h="2565180" w="9232171">
                <a:moveTo>
                  <a:pt x="0" y="0"/>
                </a:moveTo>
                <a:lnTo>
                  <a:pt x="9232171" y="0"/>
                </a:lnTo>
                <a:lnTo>
                  <a:pt x="9232171" y="2565180"/>
                </a:lnTo>
                <a:lnTo>
                  <a:pt x="0" y="2565180"/>
                </a:lnTo>
                <a:lnTo>
                  <a:pt x="0" y="0"/>
                </a:lnTo>
                <a:close/>
              </a:path>
            </a:pathLst>
          </a:custGeom>
          <a:blipFill>
            <a:blip r:embed="rId10"/>
            <a:stretch>
              <a:fillRect l="0" t="0" r="0" b="0"/>
            </a:stretch>
          </a:blipFill>
        </p:spPr>
      </p:sp>
      <p:sp>
        <p:nvSpPr>
          <p:cNvPr name="Freeform 22" id="22"/>
          <p:cNvSpPr/>
          <p:nvPr/>
        </p:nvSpPr>
        <p:spPr>
          <a:xfrm flipH="false" flipV="false" rot="0">
            <a:off x="8351011" y="7437098"/>
            <a:ext cx="8743234" cy="2429328"/>
          </a:xfrm>
          <a:custGeom>
            <a:avLst/>
            <a:gdLst/>
            <a:ahLst/>
            <a:cxnLst/>
            <a:rect r="r" b="b" t="t" l="l"/>
            <a:pathLst>
              <a:path h="2429328" w="8743234">
                <a:moveTo>
                  <a:pt x="0" y="0"/>
                </a:moveTo>
                <a:lnTo>
                  <a:pt x="8743234" y="0"/>
                </a:lnTo>
                <a:lnTo>
                  <a:pt x="8743234" y="2429328"/>
                </a:lnTo>
                <a:lnTo>
                  <a:pt x="0" y="2429328"/>
                </a:lnTo>
                <a:lnTo>
                  <a:pt x="0" y="0"/>
                </a:lnTo>
                <a:close/>
              </a:path>
            </a:pathLst>
          </a:custGeom>
          <a:blipFill>
            <a:blip r:embed="rId10"/>
            <a:stretch>
              <a:fillRect l="0" t="0" r="0" b="0"/>
            </a:stretch>
          </a:blipFill>
        </p:spPr>
      </p:sp>
      <p:sp>
        <p:nvSpPr>
          <p:cNvPr name="TextBox 23" id="23"/>
          <p:cNvSpPr txBox="true"/>
          <p:nvPr/>
        </p:nvSpPr>
        <p:spPr>
          <a:xfrm rot="0">
            <a:off x="241075" y="344424"/>
            <a:ext cx="12069702" cy="630175"/>
          </a:xfrm>
          <a:prstGeom prst="rect">
            <a:avLst/>
          </a:prstGeom>
        </p:spPr>
        <p:txBody>
          <a:bodyPr anchor="t" rtlCol="false" tIns="0" lIns="0" bIns="0" rIns="0">
            <a:spAutoFit/>
          </a:bodyPr>
          <a:lstStyle/>
          <a:p>
            <a:pPr algn="l">
              <a:lnSpc>
                <a:spcPts val="4653"/>
              </a:lnSpc>
            </a:pPr>
            <a:r>
              <a:rPr lang="en-US" sz="4700">
                <a:solidFill>
                  <a:srgbClr val="FE6D73"/>
                </a:solidFill>
                <a:latin typeface="Kollektif Bold"/>
              </a:rPr>
              <a:t>GAUSSIAN 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496793" y="7850416"/>
            <a:ext cx="6474321" cy="6480296"/>
            <a:chOff x="0" y="0"/>
            <a:chExt cx="8632427" cy="8640394"/>
          </a:xfrm>
        </p:grpSpPr>
        <p:grpSp>
          <p:nvGrpSpPr>
            <p:cNvPr name="Group 7" id="7"/>
            <p:cNvGrpSpPr/>
            <p:nvPr/>
          </p:nvGrpSpPr>
          <p:grpSpPr>
            <a:xfrm rot="2700000">
              <a:off x="1227048" y="2048601"/>
              <a:ext cx="7235130" cy="3478428"/>
              <a:chOff x="0" y="0"/>
              <a:chExt cx="660400" cy="317500"/>
            </a:xfrm>
          </p:grpSpPr>
          <p:sp>
            <p:nvSpPr>
              <p:cNvPr name="Freeform 8" id="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9" id="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0" id="10"/>
            <p:cNvSpPr/>
            <p:nvPr/>
          </p:nvSpPr>
          <p:spPr>
            <a:xfrm>
              <a:off x="775681" y="2848227"/>
              <a:ext cx="5059164" cy="5007926"/>
            </a:xfrm>
            <a:prstGeom prst="line">
              <a:avLst/>
            </a:prstGeom>
            <a:ln cap="flat" w="27880">
              <a:solidFill>
                <a:srgbClr val="8CA9AD"/>
              </a:solidFill>
              <a:prstDash val="solid"/>
              <a:headEnd type="none" len="sm" w="sm"/>
              <a:tailEnd type="none" len="sm" w="sm"/>
            </a:ln>
          </p:spPr>
        </p:sp>
        <p:sp>
          <p:nvSpPr>
            <p:cNvPr name="AutoShape 11" id="11"/>
            <p:cNvSpPr/>
            <p:nvPr/>
          </p:nvSpPr>
          <p:spPr>
            <a:xfrm>
              <a:off x="566935" y="3153302"/>
              <a:ext cx="4916358" cy="4916358"/>
            </a:xfrm>
            <a:prstGeom prst="line">
              <a:avLst/>
            </a:prstGeom>
            <a:ln cap="flat" w="27880">
              <a:solidFill>
                <a:srgbClr val="8CA9AD"/>
              </a:solidFill>
              <a:prstDash val="solid"/>
              <a:headEnd type="none" len="sm" w="sm"/>
              <a:tailEnd type="none" len="sm" w="sm"/>
            </a:ln>
          </p:spPr>
        </p:sp>
        <p:sp>
          <p:nvSpPr>
            <p:cNvPr name="AutoShape 12" id="12"/>
            <p:cNvSpPr/>
            <p:nvPr/>
          </p:nvSpPr>
          <p:spPr>
            <a:xfrm>
              <a:off x="391700" y="3503058"/>
              <a:ext cx="4748821" cy="4748821"/>
            </a:xfrm>
            <a:prstGeom prst="line">
              <a:avLst/>
            </a:prstGeom>
            <a:ln cap="flat" w="27880">
              <a:solidFill>
                <a:srgbClr val="8CA9AD"/>
              </a:solidFill>
              <a:prstDash val="solid"/>
              <a:headEnd type="none" len="sm" w="sm"/>
              <a:tailEnd type="none" len="sm" w="sm"/>
            </a:ln>
          </p:spPr>
        </p:sp>
        <p:sp>
          <p:nvSpPr>
            <p:cNvPr name="AutoShape 13" id="13"/>
            <p:cNvSpPr/>
            <p:nvPr/>
          </p:nvSpPr>
          <p:spPr>
            <a:xfrm>
              <a:off x="268124" y="3879935"/>
              <a:ext cx="4576489" cy="4576489"/>
            </a:xfrm>
            <a:prstGeom prst="line">
              <a:avLst/>
            </a:prstGeom>
            <a:ln cap="flat" w="27880">
              <a:solidFill>
                <a:srgbClr val="8CA9AD"/>
              </a:solidFill>
              <a:prstDash val="solid"/>
              <a:headEnd type="none" len="sm" w="sm"/>
              <a:tailEnd type="none" len="sm" w="sm"/>
            </a:ln>
          </p:spPr>
        </p:sp>
        <p:sp>
          <p:nvSpPr>
            <p:cNvPr name="AutoShape 14" id="14"/>
            <p:cNvSpPr/>
            <p:nvPr/>
          </p:nvSpPr>
          <p:spPr>
            <a:xfrm>
              <a:off x="127767" y="4308923"/>
              <a:ext cx="4241982" cy="4241982"/>
            </a:xfrm>
            <a:prstGeom prst="line">
              <a:avLst/>
            </a:prstGeom>
            <a:ln cap="flat" w="27880">
              <a:solidFill>
                <a:srgbClr val="8CA9AD"/>
              </a:solidFill>
              <a:prstDash val="solid"/>
              <a:headEnd type="none" len="sm" w="sm"/>
              <a:tailEnd type="none" len="sm" w="sm"/>
            </a:ln>
          </p:spPr>
        </p:sp>
        <p:sp>
          <p:nvSpPr>
            <p:cNvPr name="AutoShape 15" id="15"/>
            <p:cNvSpPr/>
            <p:nvPr/>
          </p:nvSpPr>
          <p:spPr>
            <a:xfrm>
              <a:off x="9884" y="4741860"/>
              <a:ext cx="3867244" cy="3888704"/>
            </a:xfrm>
            <a:prstGeom prst="line">
              <a:avLst/>
            </a:prstGeom>
            <a:ln cap="flat" w="27880">
              <a:solidFill>
                <a:srgbClr val="8CA9AD"/>
              </a:solidFill>
              <a:prstDash val="solid"/>
              <a:headEnd type="none" len="sm" w="sm"/>
              <a:tailEnd type="none" len="sm" w="sm"/>
            </a:ln>
          </p:spPr>
        </p:sp>
        <p:sp>
          <p:nvSpPr>
            <p:cNvPr name="AutoShape 16" id="16"/>
            <p:cNvSpPr/>
            <p:nvPr/>
          </p:nvSpPr>
          <p:spPr>
            <a:xfrm>
              <a:off x="35026" y="5289841"/>
              <a:ext cx="3295378" cy="3278375"/>
            </a:xfrm>
            <a:prstGeom prst="line">
              <a:avLst/>
            </a:prstGeom>
            <a:ln cap="flat" w="27880">
              <a:solidFill>
                <a:srgbClr val="8CA9AD"/>
              </a:solidFill>
              <a:prstDash val="solid"/>
              <a:headEnd type="none" len="sm" w="sm"/>
              <a:tailEnd type="none" len="sm" w="sm"/>
            </a:ln>
          </p:spPr>
        </p:sp>
        <p:sp>
          <p:nvSpPr>
            <p:cNvPr name="AutoShape 17" id="17"/>
            <p:cNvSpPr/>
            <p:nvPr/>
          </p:nvSpPr>
          <p:spPr>
            <a:xfrm>
              <a:off x="121196" y="5950463"/>
              <a:ext cx="2564697" cy="2607014"/>
            </a:xfrm>
            <a:prstGeom prst="line">
              <a:avLst/>
            </a:prstGeom>
            <a:ln cap="flat" w="27880">
              <a:solidFill>
                <a:srgbClr val="8CA9AD"/>
              </a:solidFill>
              <a:prstDash val="solid"/>
              <a:headEnd type="none" len="sm" w="sm"/>
              <a:tailEnd type="none" len="sm" w="sm"/>
            </a:ln>
          </p:spPr>
        </p:sp>
        <p:sp>
          <p:nvSpPr>
            <p:cNvPr name="AutoShape 18" id="18"/>
            <p:cNvSpPr/>
            <p:nvPr/>
          </p:nvSpPr>
          <p:spPr>
            <a:xfrm>
              <a:off x="495158" y="6839292"/>
              <a:ext cx="1309948" cy="1309948"/>
            </a:xfrm>
            <a:prstGeom prst="line">
              <a:avLst/>
            </a:prstGeom>
            <a:ln cap="flat" w="27880">
              <a:solidFill>
                <a:srgbClr val="8CA9AD"/>
              </a:solidFill>
              <a:prstDash val="solid"/>
              <a:headEnd type="none" len="sm" w="sm"/>
              <a:tailEnd type="none" len="sm" w="sm"/>
            </a:ln>
          </p:spPr>
        </p:sp>
      </p:grpSp>
      <p:sp>
        <p:nvSpPr>
          <p:cNvPr name="Freeform 19" id="19"/>
          <p:cNvSpPr/>
          <p:nvPr/>
        </p:nvSpPr>
        <p:spPr>
          <a:xfrm flipH="false" flipV="false" rot="0">
            <a:off x="500329" y="1848895"/>
            <a:ext cx="6331051" cy="3294605"/>
          </a:xfrm>
          <a:custGeom>
            <a:avLst/>
            <a:gdLst/>
            <a:ahLst/>
            <a:cxnLst/>
            <a:rect r="r" b="b" t="t" l="l"/>
            <a:pathLst>
              <a:path h="3294605" w="6331051">
                <a:moveTo>
                  <a:pt x="0" y="0"/>
                </a:moveTo>
                <a:lnTo>
                  <a:pt x="6331051" y="0"/>
                </a:lnTo>
                <a:lnTo>
                  <a:pt x="6331051" y="3294605"/>
                </a:lnTo>
                <a:lnTo>
                  <a:pt x="0" y="3294605"/>
                </a:lnTo>
                <a:lnTo>
                  <a:pt x="0" y="0"/>
                </a:lnTo>
                <a:close/>
              </a:path>
            </a:pathLst>
          </a:custGeom>
          <a:blipFill>
            <a:blip r:embed="rId8"/>
            <a:stretch>
              <a:fillRect l="0" t="0" r="0" b="0"/>
            </a:stretch>
          </a:blipFill>
        </p:spPr>
      </p:sp>
      <p:sp>
        <p:nvSpPr>
          <p:cNvPr name="Freeform 20" id="20"/>
          <p:cNvSpPr/>
          <p:nvPr/>
        </p:nvSpPr>
        <p:spPr>
          <a:xfrm flipH="false" flipV="false" rot="0">
            <a:off x="7692824" y="1781508"/>
            <a:ext cx="6460544" cy="3361992"/>
          </a:xfrm>
          <a:custGeom>
            <a:avLst/>
            <a:gdLst/>
            <a:ahLst/>
            <a:cxnLst/>
            <a:rect r="r" b="b" t="t" l="l"/>
            <a:pathLst>
              <a:path h="3361992" w="6460544">
                <a:moveTo>
                  <a:pt x="0" y="0"/>
                </a:moveTo>
                <a:lnTo>
                  <a:pt x="6460545" y="0"/>
                </a:lnTo>
                <a:lnTo>
                  <a:pt x="6460545" y="3361992"/>
                </a:lnTo>
                <a:lnTo>
                  <a:pt x="0" y="3361992"/>
                </a:lnTo>
                <a:lnTo>
                  <a:pt x="0" y="0"/>
                </a:lnTo>
                <a:close/>
              </a:path>
            </a:pathLst>
          </a:custGeom>
          <a:blipFill>
            <a:blip r:embed="rId9"/>
            <a:stretch>
              <a:fillRect l="0" t="0" r="0" b="0"/>
            </a:stretch>
          </a:blipFill>
        </p:spPr>
      </p:sp>
      <p:sp>
        <p:nvSpPr>
          <p:cNvPr name="Freeform 21" id="21"/>
          <p:cNvSpPr/>
          <p:nvPr/>
        </p:nvSpPr>
        <p:spPr>
          <a:xfrm flipH="false" flipV="false" rot="0">
            <a:off x="3195429" y="5466627"/>
            <a:ext cx="6504191" cy="3384705"/>
          </a:xfrm>
          <a:custGeom>
            <a:avLst/>
            <a:gdLst/>
            <a:ahLst/>
            <a:cxnLst/>
            <a:rect r="r" b="b" t="t" l="l"/>
            <a:pathLst>
              <a:path h="3384705" w="6504191">
                <a:moveTo>
                  <a:pt x="0" y="0"/>
                </a:moveTo>
                <a:lnTo>
                  <a:pt x="6504192" y="0"/>
                </a:lnTo>
                <a:lnTo>
                  <a:pt x="6504192" y="3384706"/>
                </a:lnTo>
                <a:lnTo>
                  <a:pt x="0" y="3384706"/>
                </a:lnTo>
                <a:lnTo>
                  <a:pt x="0" y="0"/>
                </a:lnTo>
                <a:close/>
              </a:path>
            </a:pathLst>
          </a:custGeom>
          <a:blipFill>
            <a:blip r:embed="rId10"/>
            <a:stretch>
              <a:fillRect l="0" t="0" r="0" b="0"/>
            </a:stretch>
          </a:blipFill>
        </p:spPr>
      </p:sp>
      <p:sp>
        <p:nvSpPr>
          <p:cNvPr name="Freeform 22" id="22"/>
          <p:cNvSpPr/>
          <p:nvPr/>
        </p:nvSpPr>
        <p:spPr>
          <a:xfrm flipH="false" flipV="false" rot="0">
            <a:off x="10656779" y="5471200"/>
            <a:ext cx="6495405" cy="3380133"/>
          </a:xfrm>
          <a:custGeom>
            <a:avLst/>
            <a:gdLst/>
            <a:ahLst/>
            <a:cxnLst/>
            <a:rect r="r" b="b" t="t" l="l"/>
            <a:pathLst>
              <a:path h="3380133" w="6495405">
                <a:moveTo>
                  <a:pt x="0" y="0"/>
                </a:moveTo>
                <a:lnTo>
                  <a:pt x="6495405" y="0"/>
                </a:lnTo>
                <a:lnTo>
                  <a:pt x="6495405" y="3380133"/>
                </a:lnTo>
                <a:lnTo>
                  <a:pt x="0" y="3380133"/>
                </a:lnTo>
                <a:lnTo>
                  <a:pt x="0" y="0"/>
                </a:lnTo>
                <a:close/>
              </a:path>
            </a:pathLst>
          </a:custGeom>
          <a:blipFill>
            <a:blip r:embed="rId11"/>
            <a:stretch>
              <a:fillRect l="0" t="0" r="0" b="0"/>
            </a:stretch>
          </a:blipFill>
        </p:spPr>
      </p:sp>
      <p:sp>
        <p:nvSpPr>
          <p:cNvPr name="TextBox 23" id="23"/>
          <p:cNvSpPr txBox="true"/>
          <p:nvPr/>
        </p:nvSpPr>
        <p:spPr>
          <a:xfrm rot="0">
            <a:off x="346223" y="502133"/>
            <a:ext cx="9966730"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SALT PEPPER NOISE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525" y="935648"/>
            <a:ext cx="6408572" cy="7716114"/>
          </a:xfrm>
          <a:custGeom>
            <a:avLst/>
            <a:gdLst/>
            <a:ahLst/>
            <a:cxnLst/>
            <a:rect r="r" b="b" t="t" l="l"/>
            <a:pathLst>
              <a:path h="7716114" w="6408572">
                <a:moveTo>
                  <a:pt x="0" y="0"/>
                </a:moveTo>
                <a:lnTo>
                  <a:pt x="6408572" y="0"/>
                </a:lnTo>
                <a:lnTo>
                  <a:pt x="6408572" y="7716114"/>
                </a:lnTo>
                <a:lnTo>
                  <a:pt x="0" y="7716114"/>
                </a:lnTo>
                <a:lnTo>
                  <a:pt x="0" y="0"/>
                </a:lnTo>
                <a:close/>
              </a:path>
            </a:pathLst>
          </a:custGeom>
          <a:blipFill>
            <a:blip r:embed="rId10"/>
            <a:stretch>
              <a:fillRect l="0" t="0" r="0" b="0"/>
            </a:stretch>
          </a:blipFill>
        </p:spPr>
      </p:sp>
      <p:sp>
        <p:nvSpPr>
          <p:cNvPr name="Freeform 14" id="14"/>
          <p:cNvSpPr/>
          <p:nvPr/>
        </p:nvSpPr>
        <p:spPr>
          <a:xfrm flipH="false" flipV="false" rot="0">
            <a:off x="6119488" y="1300769"/>
            <a:ext cx="6049024" cy="6404083"/>
          </a:xfrm>
          <a:custGeom>
            <a:avLst/>
            <a:gdLst/>
            <a:ahLst/>
            <a:cxnLst/>
            <a:rect r="r" b="b" t="t" l="l"/>
            <a:pathLst>
              <a:path h="6404083" w="6049024">
                <a:moveTo>
                  <a:pt x="0" y="0"/>
                </a:moveTo>
                <a:lnTo>
                  <a:pt x="6049024" y="0"/>
                </a:lnTo>
                <a:lnTo>
                  <a:pt x="6049024" y="6404083"/>
                </a:lnTo>
                <a:lnTo>
                  <a:pt x="0" y="6404083"/>
                </a:lnTo>
                <a:lnTo>
                  <a:pt x="0" y="0"/>
                </a:lnTo>
                <a:close/>
              </a:path>
            </a:pathLst>
          </a:custGeom>
          <a:blipFill>
            <a:blip r:embed="rId11"/>
            <a:stretch>
              <a:fillRect l="0" t="0" r="0" b="-151"/>
            </a:stretch>
          </a:blipFill>
        </p:spPr>
      </p:sp>
      <p:sp>
        <p:nvSpPr>
          <p:cNvPr name="Freeform 15" id="15"/>
          <p:cNvSpPr/>
          <p:nvPr/>
        </p:nvSpPr>
        <p:spPr>
          <a:xfrm flipH="false" flipV="false" rot="0">
            <a:off x="13327458" y="422339"/>
            <a:ext cx="4802819" cy="3525473"/>
          </a:xfrm>
          <a:custGeom>
            <a:avLst/>
            <a:gdLst/>
            <a:ahLst/>
            <a:cxnLst/>
            <a:rect r="r" b="b" t="t" l="l"/>
            <a:pathLst>
              <a:path h="3525473" w="4802819">
                <a:moveTo>
                  <a:pt x="0" y="0"/>
                </a:moveTo>
                <a:lnTo>
                  <a:pt x="4802819" y="0"/>
                </a:lnTo>
                <a:lnTo>
                  <a:pt x="4802819" y="3525473"/>
                </a:lnTo>
                <a:lnTo>
                  <a:pt x="0" y="3525473"/>
                </a:lnTo>
                <a:lnTo>
                  <a:pt x="0" y="0"/>
                </a:lnTo>
                <a:close/>
              </a:path>
            </a:pathLst>
          </a:custGeom>
          <a:blipFill>
            <a:blip r:embed="rId12"/>
            <a:stretch>
              <a:fillRect l="0" t="0" r="0" b="0"/>
            </a:stretch>
          </a:blipFill>
        </p:spPr>
      </p:sp>
      <p:sp>
        <p:nvSpPr>
          <p:cNvPr name="Freeform 16" id="16"/>
          <p:cNvSpPr/>
          <p:nvPr/>
        </p:nvSpPr>
        <p:spPr>
          <a:xfrm flipH="false" flipV="false" rot="0">
            <a:off x="12235187" y="4688556"/>
            <a:ext cx="6221864" cy="5580389"/>
          </a:xfrm>
          <a:custGeom>
            <a:avLst/>
            <a:gdLst/>
            <a:ahLst/>
            <a:cxnLst/>
            <a:rect r="r" b="b" t="t" l="l"/>
            <a:pathLst>
              <a:path h="5580389" w="6221864">
                <a:moveTo>
                  <a:pt x="0" y="0"/>
                </a:moveTo>
                <a:lnTo>
                  <a:pt x="6221864" y="0"/>
                </a:lnTo>
                <a:lnTo>
                  <a:pt x="6221864" y="5580389"/>
                </a:lnTo>
                <a:lnTo>
                  <a:pt x="0" y="5580389"/>
                </a:lnTo>
                <a:lnTo>
                  <a:pt x="0" y="0"/>
                </a:lnTo>
                <a:close/>
              </a:path>
            </a:pathLst>
          </a:custGeom>
          <a:blipFill>
            <a:blip r:embed="rId13"/>
            <a:stretch>
              <a:fillRect l="-960" t="0" r="-960" b="0"/>
            </a:stretch>
          </a:blipFill>
        </p:spPr>
      </p:sp>
      <p:sp>
        <p:nvSpPr>
          <p:cNvPr name="TextBox 17" id="17"/>
          <p:cNvSpPr txBox="true"/>
          <p:nvPr/>
        </p:nvSpPr>
        <p:spPr>
          <a:xfrm rot="0">
            <a:off x="0" y="104775"/>
            <a:ext cx="8161680"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SALT PEPPER RESULTS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28700" y="779441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083809" y="887822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25713"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698654" y="8471698"/>
            <a:ext cx="5990275" cy="5946638"/>
            <a:chOff x="0" y="0"/>
            <a:chExt cx="7987033" cy="7928850"/>
          </a:xfrm>
        </p:grpSpPr>
        <p:sp>
          <p:nvSpPr>
            <p:cNvPr name="AutoShape 8" id="8"/>
            <p:cNvSpPr/>
            <p:nvPr/>
          </p:nvSpPr>
          <p:spPr>
            <a:xfrm>
              <a:off x="1060010" y="13539"/>
              <a:ext cx="6913622" cy="6843603"/>
            </a:xfrm>
            <a:prstGeom prst="line">
              <a:avLst/>
            </a:prstGeom>
            <a:ln cap="flat" w="38100">
              <a:solidFill>
                <a:srgbClr val="8CA9AD"/>
              </a:solidFill>
              <a:prstDash val="solid"/>
              <a:headEnd type="none" len="sm" w="sm"/>
              <a:tailEnd type="none" len="sm" w="sm"/>
            </a:ln>
          </p:spPr>
        </p:sp>
        <p:sp>
          <p:nvSpPr>
            <p:cNvPr name="AutoShape 9" id="9"/>
            <p:cNvSpPr/>
            <p:nvPr/>
          </p:nvSpPr>
          <p:spPr>
            <a:xfrm>
              <a:off x="774748" y="430441"/>
              <a:ext cx="6718471" cy="6718471"/>
            </a:xfrm>
            <a:prstGeom prst="line">
              <a:avLst/>
            </a:prstGeom>
            <a:ln cap="flat" w="38100">
              <a:solidFill>
                <a:srgbClr val="8CA9AD"/>
              </a:solidFill>
              <a:prstDash val="solid"/>
              <a:headEnd type="none" len="sm" w="sm"/>
              <a:tailEnd type="none" len="sm" w="sm"/>
            </a:ln>
          </p:spPr>
        </p:sp>
        <p:sp>
          <p:nvSpPr>
            <p:cNvPr name="AutoShape 10" id="10"/>
            <p:cNvSpPr/>
            <p:nvPr/>
          </p:nvSpPr>
          <p:spPr>
            <a:xfrm>
              <a:off x="535279" y="908401"/>
              <a:ext cx="6489522" cy="6489522"/>
            </a:xfrm>
            <a:prstGeom prst="line">
              <a:avLst/>
            </a:prstGeom>
            <a:ln cap="flat" w="38100">
              <a:solidFill>
                <a:srgbClr val="8CA9AD"/>
              </a:solidFill>
              <a:prstDash val="solid"/>
              <a:headEnd type="none" len="sm" w="sm"/>
              <a:tailEnd type="none" len="sm" w="sm"/>
            </a:ln>
          </p:spPr>
        </p:sp>
        <p:sp>
          <p:nvSpPr>
            <p:cNvPr name="AutoShape 11" id="11"/>
            <p:cNvSpPr/>
            <p:nvPr/>
          </p:nvSpPr>
          <p:spPr>
            <a:xfrm>
              <a:off x="366406" y="1423425"/>
              <a:ext cx="6254021" cy="6254021"/>
            </a:xfrm>
            <a:prstGeom prst="line">
              <a:avLst/>
            </a:prstGeom>
            <a:ln cap="flat" w="38100">
              <a:solidFill>
                <a:srgbClr val="8CA9AD"/>
              </a:solidFill>
              <a:prstDash val="solid"/>
              <a:headEnd type="none" len="sm" w="sm"/>
              <a:tailEnd type="none" len="sm" w="sm"/>
            </a:ln>
          </p:spPr>
        </p:sp>
        <p:sp>
          <p:nvSpPr>
            <p:cNvPr name="AutoShape 12" id="12"/>
            <p:cNvSpPr/>
            <p:nvPr/>
          </p:nvSpPr>
          <p:spPr>
            <a:xfrm>
              <a:off x="174601" y="2009660"/>
              <a:ext cx="5796899" cy="5796899"/>
            </a:xfrm>
            <a:prstGeom prst="line">
              <a:avLst/>
            </a:prstGeom>
            <a:ln cap="flat" w="38100">
              <a:solidFill>
                <a:srgbClr val="8CA9AD"/>
              </a:solidFill>
              <a:prstDash val="solid"/>
              <a:headEnd type="none" len="sm" w="sm"/>
              <a:tailEnd type="none" len="sm" w="sm"/>
            </a:ln>
          </p:spPr>
        </p:sp>
        <p:sp>
          <p:nvSpPr>
            <p:cNvPr name="AutoShape 13" id="13"/>
            <p:cNvSpPr/>
            <p:nvPr/>
          </p:nvSpPr>
          <p:spPr>
            <a:xfrm>
              <a:off x="13508" y="2601292"/>
              <a:ext cx="5284799" cy="5314125"/>
            </a:xfrm>
            <a:prstGeom prst="line">
              <a:avLst/>
            </a:prstGeom>
            <a:ln cap="flat" w="38100">
              <a:solidFill>
                <a:srgbClr val="8CA9AD"/>
              </a:solidFill>
              <a:prstDash val="solid"/>
              <a:headEnd type="none" len="sm" w="sm"/>
              <a:tailEnd type="none" len="sm" w="sm"/>
            </a:ln>
          </p:spPr>
        </p:sp>
        <p:sp>
          <p:nvSpPr>
            <p:cNvPr name="AutoShape 14" id="14"/>
            <p:cNvSpPr/>
            <p:nvPr/>
          </p:nvSpPr>
          <p:spPr>
            <a:xfrm>
              <a:off x="47865" y="3350137"/>
              <a:ext cx="4503313" cy="4480077"/>
            </a:xfrm>
            <a:prstGeom prst="line">
              <a:avLst/>
            </a:prstGeom>
            <a:ln cap="flat" w="38100">
              <a:solidFill>
                <a:srgbClr val="8CA9AD"/>
              </a:solidFill>
              <a:prstDash val="solid"/>
              <a:headEnd type="none" len="sm" w="sm"/>
              <a:tailEnd type="none" len="sm" w="sm"/>
            </a:ln>
          </p:spPr>
        </p:sp>
        <p:sp>
          <p:nvSpPr>
            <p:cNvPr name="AutoShape 15" id="15"/>
            <p:cNvSpPr/>
            <p:nvPr/>
          </p:nvSpPr>
          <p:spPr>
            <a:xfrm>
              <a:off x="165620" y="4252914"/>
              <a:ext cx="3504797" cy="3562626"/>
            </a:xfrm>
            <a:prstGeom prst="line">
              <a:avLst/>
            </a:prstGeom>
            <a:ln cap="flat" w="38100">
              <a:solidFill>
                <a:srgbClr val="8CA9AD"/>
              </a:solidFill>
              <a:prstDash val="solid"/>
              <a:headEnd type="none" len="sm" w="sm"/>
              <a:tailEnd type="none" len="sm" w="sm"/>
            </a:ln>
          </p:spPr>
        </p:sp>
        <p:sp>
          <p:nvSpPr>
            <p:cNvPr name="AutoShape 16" id="16"/>
            <p:cNvSpPr/>
            <p:nvPr/>
          </p:nvSpPr>
          <p:spPr>
            <a:xfrm>
              <a:off x="676661" y="5467546"/>
              <a:ext cx="1790115" cy="1790115"/>
            </a:xfrm>
            <a:prstGeom prst="line">
              <a:avLst/>
            </a:prstGeom>
            <a:ln cap="flat" w="38100">
              <a:solidFill>
                <a:srgbClr val="8CA9AD"/>
              </a:solidFill>
              <a:prstDash val="solid"/>
              <a:headEnd type="none" len="sm" w="sm"/>
              <a:tailEnd type="none" len="sm" w="sm"/>
            </a:ln>
          </p:spPr>
        </p:sp>
      </p:grpSp>
      <p:sp>
        <p:nvSpPr>
          <p:cNvPr name="Freeform 17" id="17"/>
          <p:cNvSpPr/>
          <p:nvPr/>
        </p:nvSpPr>
        <p:spPr>
          <a:xfrm flipH="false" flipV="false" rot="0">
            <a:off x="1083809" y="846536"/>
            <a:ext cx="10317334" cy="7489780"/>
          </a:xfrm>
          <a:custGeom>
            <a:avLst/>
            <a:gdLst/>
            <a:ahLst/>
            <a:cxnLst/>
            <a:rect r="r" b="b" t="t" l="l"/>
            <a:pathLst>
              <a:path h="7489780" w="10317334">
                <a:moveTo>
                  <a:pt x="0" y="0"/>
                </a:moveTo>
                <a:lnTo>
                  <a:pt x="10317334" y="0"/>
                </a:lnTo>
                <a:lnTo>
                  <a:pt x="10317334" y="7489780"/>
                </a:lnTo>
                <a:lnTo>
                  <a:pt x="0" y="7489780"/>
                </a:lnTo>
                <a:lnTo>
                  <a:pt x="0" y="0"/>
                </a:lnTo>
                <a:close/>
              </a:path>
            </a:pathLst>
          </a:custGeom>
          <a:blipFill>
            <a:blip r:embed="rId8"/>
            <a:stretch>
              <a:fillRect l="0" t="0" r="0" b="0"/>
            </a:stretch>
          </a:blipFill>
        </p:spPr>
      </p:sp>
      <p:sp>
        <p:nvSpPr>
          <p:cNvPr name="TextBox 18" id="18"/>
          <p:cNvSpPr txBox="true"/>
          <p:nvPr/>
        </p:nvSpPr>
        <p:spPr>
          <a:xfrm rot="0">
            <a:off x="11401143" y="1259905"/>
            <a:ext cx="6662032" cy="6849952"/>
          </a:xfrm>
          <a:prstGeom prst="rect">
            <a:avLst/>
          </a:prstGeom>
        </p:spPr>
        <p:txBody>
          <a:bodyPr anchor="t" rtlCol="false" tIns="0" lIns="0" bIns="0" rIns="0">
            <a:spAutoFit/>
          </a:bodyPr>
          <a:lstStyle/>
          <a:p>
            <a:pPr algn="l">
              <a:lnSpc>
                <a:spcPts val="4181"/>
              </a:lnSpc>
              <a:spcBef>
                <a:spcPct val="0"/>
              </a:spcBef>
            </a:pPr>
            <a:r>
              <a:rPr lang="en-US" sz="2986">
                <a:solidFill>
                  <a:srgbClr val="000000"/>
                </a:solidFill>
                <a:latin typeface="Glacial Indifference"/>
              </a:rPr>
              <a:t>THE COMMON TREND IN THE PRESENCE OF SALT-AND-PEPPER NOISE SHOWS THAT AS THE NOISE LEVEL</a:t>
            </a:r>
          </a:p>
          <a:p>
            <a:pPr algn="l">
              <a:lnSpc>
                <a:spcPts val="4181"/>
              </a:lnSpc>
              <a:spcBef>
                <a:spcPct val="0"/>
              </a:spcBef>
            </a:pPr>
            <a:r>
              <a:rPr lang="en-US" sz="2986">
                <a:solidFill>
                  <a:srgbClr val="000000"/>
                </a:solidFill>
                <a:latin typeface="Glacial Indifference"/>
              </a:rPr>
              <a:t>INCREASES, THE CURVE FLATTENS AND MOVES TO THE RIGHT-HAND SIDE, WHICH SHOWS THAT MORE</a:t>
            </a:r>
          </a:p>
          <a:p>
            <a:pPr algn="l">
              <a:lnSpc>
                <a:spcPts val="4181"/>
              </a:lnSpc>
              <a:spcBef>
                <a:spcPct val="0"/>
              </a:spcBef>
            </a:pPr>
            <a:r>
              <a:rPr lang="en-US" sz="2986">
                <a:solidFill>
                  <a:srgbClr val="000000"/>
                </a:solidFill>
                <a:latin typeface="Glacial Indifference"/>
              </a:rPr>
              <a:t>MODES ARE NEEDED TO CAPTURE THE SAME AMOUNT OF CUMULATIVE VARIANCE. THIS SHIFT OCCURS</a:t>
            </a:r>
          </a:p>
          <a:p>
            <a:pPr algn="l">
              <a:lnSpc>
                <a:spcPts val="4181"/>
              </a:lnSpc>
              <a:spcBef>
                <a:spcPct val="0"/>
              </a:spcBef>
            </a:pPr>
            <a:r>
              <a:rPr lang="en-US" sz="2986">
                <a:solidFill>
                  <a:srgbClr val="000000"/>
                </a:solidFill>
                <a:latin typeface="Glacial Indifference"/>
              </a:rPr>
              <a:t>BECAUSE THE SALT-AND-PEPPER NOISE, WHICH INTRODUCES ARTIFICIAL HIGH-FREQUENCY COMPONENTS</a:t>
            </a:r>
          </a:p>
          <a:p>
            <a:pPr algn="l">
              <a:lnSpc>
                <a:spcPts val="4181"/>
              </a:lnSpc>
              <a:spcBef>
                <a:spcPct val="0"/>
              </a:spcBef>
            </a:pPr>
            <a:r>
              <a:rPr lang="en-US" sz="2986">
                <a:solidFill>
                  <a:srgbClr val="000000"/>
                </a:solidFill>
                <a:latin typeface="Glacial Indifference"/>
              </a:rPr>
              <a:t>INTO THE IMAGE PIXELS.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525" y="739529"/>
            <a:ext cx="13922455" cy="3928430"/>
          </a:xfrm>
          <a:custGeom>
            <a:avLst/>
            <a:gdLst/>
            <a:ahLst/>
            <a:cxnLst/>
            <a:rect r="r" b="b" t="t" l="l"/>
            <a:pathLst>
              <a:path h="3928430" w="13922455">
                <a:moveTo>
                  <a:pt x="0" y="0"/>
                </a:moveTo>
                <a:lnTo>
                  <a:pt x="13922455" y="0"/>
                </a:lnTo>
                <a:lnTo>
                  <a:pt x="13922455" y="3928430"/>
                </a:lnTo>
                <a:lnTo>
                  <a:pt x="0" y="3928430"/>
                </a:lnTo>
                <a:lnTo>
                  <a:pt x="0" y="0"/>
                </a:lnTo>
                <a:close/>
              </a:path>
            </a:pathLst>
          </a:custGeom>
          <a:blipFill>
            <a:blip r:embed="rId10"/>
            <a:stretch>
              <a:fillRect l="0" t="0" r="0" b="0"/>
            </a:stretch>
          </a:blipFill>
        </p:spPr>
      </p:sp>
      <p:sp>
        <p:nvSpPr>
          <p:cNvPr name="Freeform 10" id="10"/>
          <p:cNvSpPr/>
          <p:nvPr/>
        </p:nvSpPr>
        <p:spPr>
          <a:xfrm flipH="false" flipV="false" rot="0">
            <a:off x="3380160" y="5007399"/>
            <a:ext cx="13879140" cy="3856352"/>
          </a:xfrm>
          <a:custGeom>
            <a:avLst/>
            <a:gdLst/>
            <a:ahLst/>
            <a:cxnLst/>
            <a:rect r="r" b="b" t="t" l="l"/>
            <a:pathLst>
              <a:path h="3856352" w="13879140">
                <a:moveTo>
                  <a:pt x="0" y="0"/>
                </a:moveTo>
                <a:lnTo>
                  <a:pt x="13879140" y="0"/>
                </a:lnTo>
                <a:lnTo>
                  <a:pt x="13879140" y="3856352"/>
                </a:lnTo>
                <a:lnTo>
                  <a:pt x="0" y="3856352"/>
                </a:lnTo>
                <a:lnTo>
                  <a:pt x="0" y="0"/>
                </a:lnTo>
                <a:close/>
              </a:path>
            </a:pathLst>
          </a:custGeom>
          <a:blipFill>
            <a:blip r:embed="rId11"/>
            <a:stretch>
              <a:fillRect l="0" t="0" r="0" b="0"/>
            </a:stretch>
          </a:blipFill>
        </p:spPr>
      </p:sp>
      <p:sp>
        <p:nvSpPr>
          <p:cNvPr name="TextBox 11" id="11"/>
          <p:cNvSpPr txBox="true"/>
          <p:nvPr/>
        </p:nvSpPr>
        <p:spPr>
          <a:xfrm rot="0">
            <a:off x="0" y="104775"/>
            <a:ext cx="11456335"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RECONSTRUCTING IMAGES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525" y="844677"/>
            <a:ext cx="11587541" cy="3219625"/>
          </a:xfrm>
          <a:custGeom>
            <a:avLst/>
            <a:gdLst/>
            <a:ahLst/>
            <a:cxnLst/>
            <a:rect r="r" b="b" t="t" l="l"/>
            <a:pathLst>
              <a:path h="3219625" w="11587541">
                <a:moveTo>
                  <a:pt x="0" y="0"/>
                </a:moveTo>
                <a:lnTo>
                  <a:pt x="11587541" y="0"/>
                </a:lnTo>
                <a:lnTo>
                  <a:pt x="11587541" y="3219625"/>
                </a:lnTo>
                <a:lnTo>
                  <a:pt x="0" y="3219625"/>
                </a:lnTo>
                <a:lnTo>
                  <a:pt x="0" y="0"/>
                </a:lnTo>
                <a:close/>
              </a:path>
            </a:pathLst>
          </a:custGeom>
          <a:blipFill>
            <a:blip r:embed="rId10"/>
            <a:stretch>
              <a:fillRect l="0" t="0" r="0" b="0"/>
            </a:stretch>
          </a:blipFill>
        </p:spPr>
      </p:sp>
      <p:sp>
        <p:nvSpPr>
          <p:cNvPr name="Freeform 10" id="10"/>
          <p:cNvSpPr/>
          <p:nvPr/>
        </p:nvSpPr>
        <p:spPr>
          <a:xfrm flipH="false" flipV="false" rot="0">
            <a:off x="5728168" y="4207583"/>
            <a:ext cx="11240612" cy="3123230"/>
          </a:xfrm>
          <a:custGeom>
            <a:avLst/>
            <a:gdLst/>
            <a:ahLst/>
            <a:cxnLst/>
            <a:rect r="r" b="b" t="t" l="l"/>
            <a:pathLst>
              <a:path h="3123230" w="11240612">
                <a:moveTo>
                  <a:pt x="0" y="0"/>
                </a:moveTo>
                <a:lnTo>
                  <a:pt x="11240611" y="0"/>
                </a:lnTo>
                <a:lnTo>
                  <a:pt x="11240611" y="3123230"/>
                </a:lnTo>
                <a:lnTo>
                  <a:pt x="0" y="3123230"/>
                </a:lnTo>
                <a:lnTo>
                  <a:pt x="0" y="0"/>
                </a:lnTo>
                <a:close/>
              </a:path>
            </a:pathLst>
          </a:custGeom>
          <a:blipFill>
            <a:blip r:embed="rId11"/>
            <a:stretch>
              <a:fillRect l="0" t="0" r="0" b="0"/>
            </a:stretch>
          </a:blipFill>
        </p:spPr>
      </p:sp>
      <p:sp>
        <p:nvSpPr>
          <p:cNvPr name="TextBox 11" id="11"/>
          <p:cNvSpPr txBox="true"/>
          <p:nvPr/>
        </p:nvSpPr>
        <p:spPr>
          <a:xfrm rot="0">
            <a:off x="0" y="104775"/>
            <a:ext cx="11456335" cy="7399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RECONSTRUCTING IMAGES</a:t>
            </a:r>
          </a:p>
        </p:txBody>
      </p:sp>
      <p:sp>
        <p:nvSpPr>
          <p:cNvPr name="TextBox 12" id="12"/>
          <p:cNvSpPr txBox="true"/>
          <p:nvPr/>
        </p:nvSpPr>
        <p:spPr>
          <a:xfrm rot="0">
            <a:off x="5558084" y="7573396"/>
            <a:ext cx="1064350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545454"/>
                </a:solidFill>
                <a:latin typeface="DM Sans"/>
              </a:rPr>
              <a:t>These reconstructed modes show that the quality is decreased due to noise and highlight the challenges in extracting meaningful flow dynamics as noise levels increase. In conclusion, we can say that adding noise and then removing it was a good exercise to consider how well a noise works. To say which noise suits the best is subjective- it depends on how we want it.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78105" y="1693817"/>
            <a:ext cx="5480392" cy="213055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MORE SUITABLE NOISE?</a:t>
            </a:r>
          </a:p>
        </p:txBody>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5897864" y="1933622"/>
            <a:ext cx="11924068" cy="6185760"/>
          </a:xfrm>
          <a:prstGeom prst="rect">
            <a:avLst/>
          </a:prstGeom>
        </p:spPr>
        <p:txBody>
          <a:bodyPr anchor="t" rtlCol="false" tIns="0" lIns="0" bIns="0" rIns="0">
            <a:spAutoFit/>
          </a:bodyPr>
          <a:lstStyle/>
          <a:p>
            <a:pPr algn="l" marL="633503" indent="-316751" lvl="1">
              <a:lnSpc>
                <a:spcPts val="3521"/>
              </a:lnSpc>
              <a:buFont typeface="Arial"/>
              <a:buChar char="•"/>
            </a:pPr>
            <a:r>
              <a:rPr lang="en-US" sz="2934">
                <a:solidFill>
                  <a:srgbClr val="545454"/>
                </a:solidFill>
                <a:latin typeface="DM Sans"/>
              </a:rPr>
              <a:t>As observed, the Gaussian noise increases as we increase its contribution, it does not reach a very high value of noise saturation like salt and pepper. </a:t>
            </a:r>
          </a:p>
          <a:p>
            <a:pPr algn="l" marL="633503" indent="-316751" lvl="1">
              <a:lnSpc>
                <a:spcPts val="3521"/>
              </a:lnSpc>
              <a:buFont typeface="Arial"/>
              <a:buChar char="•"/>
            </a:pPr>
            <a:r>
              <a:rPr lang="en-US" sz="2934">
                <a:solidFill>
                  <a:srgbClr val="545454"/>
                </a:solidFill>
                <a:latin typeface="DM Sans"/>
              </a:rPr>
              <a:t>Hence, we can say that the Gaussian noise is better, in terms that we can evaluate our model performance more effectively, since on increasing the salt and pepper noise, the noise rises too high too fast, which is difficult for evaluation purposes. </a:t>
            </a:r>
          </a:p>
          <a:p>
            <a:pPr algn="l" marL="633503" indent="-316751" lvl="1">
              <a:lnSpc>
                <a:spcPts val="3521"/>
              </a:lnSpc>
              <a:buFont typeface="Arial"/>
              <a:buChar char="•"/>
            </a:pPr>
            <a:r>
              <a:rPr lang="en-US" sz="2934">
                <a:solidFill>
                  <a:srgbClr val="545454"/>
                </a:solidFill>
                <a:latin typeface="DM Sans"/>
              </a:rPr>
              <a:t>Different noises have different effects on modes gaussian raises the no of components for 95% explained cumulative variance slowly as it is added, while the salt and pepper noise raises it to a very high value very soon, and hence the no of components to explain 95% (or some other value) cumulative variance is very high and typically remains whether the noise contribution is 20% or if it is 80%.</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65363" y="1561732"/>
            <a:ext cx="5480392"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DENOISING</a:t>
            </a:r>
          </a:p>
        </p:txBody>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775068" y="2381644"/>
            <a:ext cx="12484232" cy="5523712"/>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In close accordance with that thought process, we created new noisy images in the same way that we did in </a:t>
            </a:r>
            <a:r>
              <a:rPr lang="en-US" sz="3052">
                <a:solidFill>
                  <a:srgbClr val="545454"/>
                </a:solidFill>
                <a:latin typeface="DM Sans"/>
              </a:rPr>
              <a:t>Q4. We introduced gaussian noise into the system by using the function add_gaussian_noise, where we passed input images and % noise as magnitude that would be introduced in the images. We also used the frames_with_noise function to extract frames at specified intervals and store it iteratively in separate folders  namely Denoise_x, where x denotes the noise% added to the code. We hence have made four different folders where different concentration of Gaussian Noise exists. In our analysis, we have used only two noise concentrations to denoise to highlight the difference extensively of how much the different denoising methods we have employed are successful in their jobs.</a:t>
            </a:r>
          </a:p>
        </p:txBody>
      </p:sp>
      <p:grpSp>
        <p:nvGrpSpPr>
          <p:cNvPr name="Group 16" id="16"/>
          <p:cNvGrpSpPr/>
          <p:nvPr/>
        </p:nvGrpSpPr>
        <p:grpSpPr>
          <a:xfrm rot="0">
            <a:off x="13123603" y="5475036"/>
            <a:ext cx="8847511" cy="8855676"/>
            <a:chOff x="0" y="0"/>
            <a:chExt cx="11796681" cy="11807568"/>
          </a:xfrm>
        </p:grpSpPr>
        <p:grpSp>
          <p:nvGrpSpPr>
            <p:cNvPr name="Group 17" id="17"/>
            <p:cNvGrpSpPr/>
            <p:nvPr/>
          </p:nvGrpSpPr>
          <p:grpSpPr>
            <a:xfrm rot="2700000">
              <a:off x="1676828" y="2799524"/>
              <a:ext cx="9887197" cy="4753460"/>
              <a:chOff x="0" y="0"/>
              <a:chExt cx="660400" cy="317500"/>
            </a:xfrm>
          </p:grpSpPr>
          <p:sp>
            <p:nvSpPr>
              <p:cNvPr name="Freeform 18" id="18"/>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9" id="19"/>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0" id="20"/>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1" id="21"/>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2" id="22"/>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3" id="23"/>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4" id="24"/>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5" id="25"/>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6" id="26"/>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7" id="27"/>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8" id="28"/>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6832882" y="5857147"/>
            <a:ext cx="11455118" cy="4420328"/>
          </a:xfrm>
          <a:custGeom>
            <a:avLst/>
            <a:gdLst/>
            <a:ahLst/>
            <a:cxnLst/>
            <a:rect r="r" b="b" t="t" l="l"/>
            <a:pathLst>
              <a:path h="4420328" w="11455118">
                <a:moveTo>
                  <a:pt x="0" y="0"/>
                </a:moveTo>
                <a:lnTo>
                  <a:pt x="11455118" y="0"/>
                </a:lnTo>
                <a:lnTo>
                  <a:pt x="11455118" y="4420328"/>
                </a:lnTo>
                <a:lnTo>
                  <a:pt x="0" y="4420328"/>
                </a:lnTo>
                <a:lnTo>
                  <a:pt x="0" y="0"/>
                </a:lnTo>
                <a:close/>
              </a:path>
            </a:pathLst>
          </a:custGeom>
          <a:blipFill>
            <a:blip r:embed="rId10"/>
            <a:stretch>
              <a:fillRect l="0" t="0" r="0" b="0"/>
            </a:stretch>
          </a:blipFill>
        </p:spPr>
      </p:sp>
      <p:sp>
        <p:nvSpPr>
          <p:cNvPr name="TextBox 28" id="28"/>
          <p:cNvSpPr txBox="true"/>
          <p:nvPr/>
        </p:nvSpPr>
        <p:spPr>
          <a:xfrm rot="0">
            <a:off x="1028700" y="1143000"/>
            <a:ext cx="634842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GAUSSIAN BLUR</a:t>
            </a:r>
          </a:p>
        </p:txBody>
      </p:sp>
      <p:sp>
        <p:nvSpPr>
          <p:cNvPr name="TextBox 29" id="29"/>
          <p:cNvSpPr txBox="true"/>
          <p:nvPr/>
        </p:nvSpPr>
        <p:spPr>
          <a:xfrm rot="0">
            <a:off x="4775068" y="2381644"/>
            <a:ext cx="12484232" cy="3682475"/>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Gaussian noise, also known as white noise, is a type of statistical noise characterized by its probability distribution following a Gaussian (normal) distribution.In the context of image processing, Gaussian noise manifests as random variations in pixel intensity values, mimicking the effects of noise present in images captured by cameras or other imaging devices.. Convolution of the gaussian kernel takes place, where the middle elements have  highest weightage.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4645562" y="3225856"/>
            <a:ext cx="12300394" cy="6459425"/>
          </a:xfrm>
          <a:custGeom>
            <a:avLst/>
            <a:gdLst/>
            <a:ahLst/>
            <a:cxnLst/>
            <a:rect r="r" b="b" t="t" l="l"/>
            <a:pathLst>
              <a:path h="6459425" w="12300394">
                <a:moveTo>
                  <a:pt x="0" y="0"/>
                </a:moveTo>
                <a:lnTo>
                  <a:pt x="12300395" y="0"/>
                </a:lnTo>
                <a:lnTo>
                  <a:pt x="12300395" y="6459425"/>
                </a:lnTo>
                <a:lnTo>
                  <a:pt x="0" y="6459425"/>
                </a:lnTo>
                <a:lnTo>
                  <a:pt x="0" y="0"/>
                </a:lnTo>
                <a:close/>
              </a:path>
            </a:pathLst>
          </a:custGeom>
          <a:blipFill>
            <a:blip r:embed="rId10"/>
            <a:stretch>
              <a:fillRect l="0" t="0" r="0" b="0"/>
            </a:stretch>
          </a:blipFill>
        </p:spPr>
      </p:sp>
      <p:sp>
        <p:nvSpPr>
          <p:cNvPr name="TextBox 28" id="28"/>
          <p:cNvSpPr txBox="true"/>
          <p:nvPr/>
        </p:nvSpPr>
        <p:spPr>
          <a:xfrm rot="0">
            <a:off x="1093334" y="1143000"/>
            <a:ext cx="710445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FOR 20% NOISE</a:t>
            </a:r>
          </a:p>
        </p:txBody>
      </p:sp>
      <p:sp>
        <p:nvSpPr>
          <p:cNvPr name="TextBox 29" id="29"/>
          <p:cNvSpPr txBox="true"/>
          <p:nvPr/>
        </p:nvSpPr>
        <p:spPr>
          <a:xfrm rot="0">
            <a:off x="4775068" y="2381644"/>
            <a:ext cx="12484232" cy="460309"/>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We repeated the processes here again as before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211642" y="1131636"/>
            <a:ext cx="5144023" cy="76009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545454"/>
                </a:solidFill>
                <a:latin typeface="DM Sans"/>
              </a:rPr>
              <a:t>Feature Extraction</a:t>
            </a:r>
          </a:p>
          <a:p>
            <a:pPr algn="l" marL="518160" indent="-259080" lvl="1">
              <a:lnSpc>
                <a:spcPts val="2879"/>
              </a:lnSpc>
              <a:buFont typeface="Arial"/>
              <a:buChar char="•"/>
            </a:pPr>
            <a:r>
              <a:rPr lang="en-US" sz="2400">
                <a:solidFill>
                  <a:srgbClr val="545454"/>
                </a:solidFill>
                <a:latin typeface="DM Sans"/>
              </a:rPr>
              <a:t>Reduction in complexity of complex systems,</a:t>
            </a:r>
          </a:p>
          <a:p>
            <a:pPr algn="l" marL="518160" indent="-259080" lvl="1">
              <a:lnSpc>
                <a:spcPts val="2879"/>
              </a:lnSpc>
              <a:buFont typeface="Arial"/>
              <a:buChar char="•"/>
            </a:pPr>
            <a:r>
              <a:rPr lang="en-US" sz="2400">
                <a:solidFill>
                  <a:srgbClr val="545454"/>
                </a:solidFill>
                <a:latin typeface="DM Sans"/>
              </a:rPr>
              <a:t>Flow Simulation Systems often deal with complex data systems with a large number of features and dimensions</a:t>
            </a:r>
          </a:p>
          <a:p>
            <a:pPr algn="l" marL="518160" indent="-259080" lvl="1">
              <a:lnSpc>
                <a:spcPts val="2879"/>
              </a:lnSpc>
              <a:buFont typeface="Arial"/>
              <a:buChar char="•"/>
            </a:pPr>
            <a:r>
              <a:rPr lang="en-US" sz="2400">
                <a:solidFill>
                  <a:srgbClr val="545454"/>
                </a:solidFill>
                <a:latin typeface="DM Sans"/>
              </a:rPr>
              <a:t>However, one must understand that all data is not relevant and there is always redundancy in data sets, here comes the role of feature extraction</a:t>
            </a:r>
          </a:p>
          <a:p>
            <a:pPr algn="l" marL="518160" indent="-259080" lvl="1">
              <a:lnSpc>
                <a:spcPts val="2879"/>
              </a:lnSpc>
              <a:buFont typeface="Arial"/>
              <a:buChar char="•"/>
            </a:pPr>
            <a:r>
              <a:rPr lang="en-US" sz="2400">
                <a:solidFill>
                  <a:srgbClr val="545454"/>
                </a:solidFill>
                <a:latin typeface="DM Sans"/>
              </a:rPr>
              <a:t>With techniques such as PCA/POD, we aim to reduce the  dimensions of the data while preserving maximum variance</a:t>
            </a:r>
          </a:p>
          <a:p>
            <a:pPr algn="l" marL="518160" indent="-259080" lvl="1">
              <a:lnSpc>
                <a:spcPts val="2879"/>
              </a:lnSpc>
              <a:buFont typeface="Arial"/>
              <a:buChar char="•"/>
            </a:pPr>
            <a:r>
              <a:rPr lang="en-US" sz="2400">
                <a:solidFill>
                  <a:srgbClr val="545454"/>
                </a:solidFill>
                <a:latin typeface="DM Sans"/>
              </a:rPr>
              <a:t>With POD, we identify the dominant features of the data and isolate them to reduce computational complexity.</a:t>
            </a:r>
          </a:p>
          <a:p>
            <a:pPr algn="l">
              <a:lnSpc>
                <a:spcPts val="2879"/>
              </a:lnSpc>
            </a:pPr>
          </a:p>
        </p:txBody>
      </p:sp>
      <p:grpSp>
        <p:nvGrpSpPr>
          <p:cNvPr name="Group 15" id="15"/>
          <p:cNvGrpSpPr/>
          <p:nvPr/>
        </p:nvGrpSpPr>
        <p:grpSpPr>
          <a:xfrm rot="0">
            <a:off x="13123603" y="5475036"/>
            <a:ext cx="8847511" cy="8855676"/>
            <a:chOff x="0" y="0"/>
            <a:chExt cx="11796681" cy="11807568"/>
          </a:xfrm>
        </p:grpSpPr>
        <p:grpSp>
          <p:nvGrpSpPr>
            <p:cNvPr name="Group 16" id="16"/>
            <p:cNvGrpSpPr/>
            <p:nvPr/>
          </p:nvGrpSpPr>
          <p:grpSpPr>
            <a:xfrm rot="2700000">
              <a:off x="1676828" y="2799524"/>
              <a:ext cx="9887197" cy="4753460"/>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0" id="20"/>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1" id="21"/>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2" id="22"/>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3" id="23"/>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4" id="24"/>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5" id="25"/>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6" id="26"/>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7" id="27"/>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8" id="28"/>
          <p:cNvSpPr/>
          <p:nvPr/>
        </p:nvSpPr>
        <p:spPr>
          <a:xfrm flipH="false" flipV="false" rot="0">
            <a:off x="12460008" y="1699188"/>
            <a:ext cx="5827992" cy="4635216"/>
          </a:xfrm>
          <a:custGeom>
            <a:avLst/>
            <a:gdLst/>
            <a:ahLst/>
            <a:cxnLst/>
            <a:rect r="r" b="b" t="t" l="l"/>
            <a:pathLst>
              <a:path h="4635216" w="5827992">
                <a:moveTo>
                  <a:pt x="0" y="0"/>
                </a:moveTo>
                <a:lnTo>
                  <a:pt x="5827992" y="0"/>
                </a:lnTo>
                <a:lnTo>
                  <a:pt x="5827992" y="4635216"/>
                </a:lnTo>
                <a:lnTo>
                  <a:pt x="0" y="4635216"/>
                </a:lnTo>
                <a:lnTo>
                  <a:pt x="0" y="0"/>
                </a:lnTo>
                <a:close/>
              </a:path>
            </a:pathLst>
          </a:custGeom>
          <a:blipFill>
            <a:blip r:embed="rId10"/>
            <a:stretch>
              <a:fillRect l="0" t="0" r="0" b="0"/>
            </a:stretch>
          </a:blipFill>
        </p:spPr>
      </p:sp>
      <p:sp>
        <p:nvSpPr>
          <p:cNvPr name="TextBox 29" id="29"/>
          <p:cNvSpPr txBox="true"/>
          <p:nvPr/>
        </p:nvSpPr>
        <p:spPr>
          <a:xfrm rot="0">
            <a:off x="1123458" y="649387"/>
            <a:ext cx="5480392" cy="42165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INTRODUCTION TO POD AND ITS SIGNIFICANCE IN FLOW SIMULATIONS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093334" y="1028700"/>
            <a:ext cx="10959060" cy="1228171"/>
          </a:xfrm>
          <a:custGeom>
            <a:avLst/>
            <a:gdLst/>
            <a:ahLst/>
            <a:cxnLst/>
            <a:rect r="r" b="b" t="t" l="l"/>
            <a:pathLst>
              <a:path h="1228171" w="10959060">
                <a:moveTo>
                  <a:pt x="0" y="0"/>
                </a:moveTo>
                <a:lnTo>
                  <a:pt x="10959060" y="0"/>
                </a:lnTo>
                <a:lnTo>
                  <a:pt x="10959060" y="1228171"/>
                </a:lnTo>
                <a:lnTo>
                  <a:pt x="0" y="1228171"/>
                </a:lnTo>
                <a:lnTo>
                  <a:pt x="0" y="0"/>
                </a:lnTo>
                <a:close/>
              </a:path>
            </a:pathLst>
          </a:custGeom>
          <a:blipFill>
            <a:blip r:embed="rId10"/>
            <a:stretch>
              <a:fillRect l="0" t="0" r="0" b="0"/>
            </a:stretch>
          </a:blipFill>
        </p:spPr>
      </p:sp>
      <p:sp>
        <p:nvSpPr>
          <p:cNvPr name="Freeform 28" id="28"/>
          <p:cNvSpPr/>
          <p:nvPr/>
        </p:nvSpPr>
        <p:spPr>
          <a:xfrm flipH="false" flipV="false" rot="0">
            <a:off x="2779845" y="3396369"/>
            <a:ext cx="14389599" cy="6339202"/>
          </a:xfrm>
          <a:custGeom>
            <a:avLst/>
            <a:gdLst/>
            <a:ahLst/>
            <a:cxnLst/>
            <a:rect r="r" b="b" t="t" l="l"/>
            <a:pathLst>
              <a:path h="6339202" w="14389599">
                <a:moveTo>
                  <a:pt x="0" y="0"/>
                </a:moveTo>
                <a:lnTo>
                  <a:pt x="14389599" y="0"/>
                </a:lnTo>
                <a:lnTo>
                  <a:pt x="14389599" y="6339202"/>
                </a:lnTo>
                <a:lnTo>
                  <a:pt x="0" y="6339202"/>
                </a:lnTo>
                <a:lnTo>
                  <a:pt x="0" y="0"/>
                </a:lnTo>
                <a:close/>
              </a:path>
            </a:pathLst>
          </a:custGeom>
          <a:blipFill>
            <a:blip r:embed="rId11"/>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028700" y="1048529"/>
            <a:ext cx="7874734" cy="6342068"/>
          </a:xfrm>
          <a:custGeom>
            <a:avLst/>
            <a:gdLst/>
            <a:ahLst/>
            <a:cxnLst/>
            <a:rect r="r" b="b" t="t" l="l"/>
            <a:pathLst>
              <a:path h="6342068" w="7874734">
                <a:moveTo>
                  <a:pt x="0" y="0"/>
                </a:moveTo>
                <a:lnTo>
                  <a:pt x="7874734" y="0"/>
                </a:lnTo>
                <a:lnTo>
                  <a:pt x="7874734" y="6342068"/>
                </a:lnTo>
                <a:lnTo>
                  <a:pt x="0" y="6342068"/>
                </a:lnTo>
                <a:lnTo>
                  <a:pt x="0" y="0"/>
                </a:lnTo>
                <a:close/>
              </a:path>
            </a:pathLst>
          </a:custGeom>
          <a:blipFill>
            <a:blip r:embed="rId10"/>
            <a:stretch>
              <a:fillRect l="0" t="0" r="0" b="0"/>
            </a:stretch>
          </a:blipFill>
        </p:spPr>
      </p:sp>
      <p:sp>
        <p:nvSpPr>
          <p:cNvPr name="Freeform 28" id="28"/>
          <p:cNvSpPr/>
          <p:nvPr/>
        </p:nvSpPr>
        <p:spPr>
          <a:xfrm flipH="false" flipV="false" rot="0">
            <a:off x="9620781" y="1850904"/>
            <a:ext cx="6214725" cy="5146569"/>
          </a:xfrm>
          <a:custGeom>
            <a:avLst/>
            <a:gdLst/>
            <a:ahLst/>
            <a:cxnLst/>
            <a:rect r="r" b="b" t="t" l="l"/>
            <a:pathLst>
              <a:path h="5146569" w="6214725">
                <a:moveTo>
                  <a:pt x="0" y="0"/>
                </a:moveTo>
                <a:lnTo>
                  <a:pt x="6214725" y="0"/>
                </a:lnTo>
                <a:lnTo>
                  <a:pt x="6214725" y="5146569"/>
                </a:lnTo>
                <a:lnTo>
                  <a:pt x="0" y="5146569"/>
                </a:lnTo>
                <a:lnTo>
                  <a:pt x="0" y="0"/>
                </a:lnTo>
                <a:close/>
              </a:path>
            </a:pathLst>
          </a:custGeom>
          <a:blipFill>
            <a:blip r:embed="rId11"/>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3863654" y="4107540"/>
            <a:ext cx="10743495" cy="5837017"/>
          </a:xfrm>
          <a:custGeom>
            <a:avLst/>
            <a:gdLst/>
            <a:ahLst/>
            <a:cxnLst/>
            <a:rect r="r" b="b" t="t" l="l"/>
            <a:pathLst>
              <a:path h="5837017" w="10743495">
                <a:moveTo>
                  <a:pt x="0" y="0"/>
                </a:moveTo>
                <a:lnTo>
                  <a:pt x="10743495" y="0"/>
                </a:lnTo>
                <a:lnTo>
                  <a:pt x="10743495" y="5837017"/>
                </a:lnTo>
                <a:lnTo>
                  <a:pt x="0" y="5837017"/>
                </a:lnTo>
                <a:lnTo>
                  <a:pt x="0" y="0"/>
                </a:lnTo>
                <a:close/>
              </a:path>
            </a:pathLst>
          </a:custGeom>
          <a:blipFill>
            <a:blip r:embed="rId10"/>
            <a:stretch>
              <a:fillRect l="0" t="0" r="0" b="0"/>
            </a:stretch>
          </a:blipFill>
        </p:spPr>
      </p:sp>
      <p:sp>
        <p:nvSpPr>
          <p:cNvPr name="TextBox 28" id="28"/>
          <p:cNvSpPr txBox="true"/>
          <p:nvPr/>
        </p:nvSpPr>
        <p:spPr>
          <a:xfrm rot="0">
            <a:off x="1093334" y="1143000"/>
            <a:ext cx="710445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FOR 80% NOISE</a:t>
            </a:r>
          </a:p>
        </p:txBody>
      </p:sp>
      <p:sp>
        <p:nvSpPr>
          <p:cNvPr name="TextBox 29" id="29"/>
          <p:cNvSpPr txBox="true"/>
          <p:nvPr/>
        </p:nvSpPr>
        <p:spPr>
          <a:xfrm rot="0">
            <a:off x="3863654" y="1953387"/>
            <a:ext cx="13683704" cy="1841237"/>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To observe stark difference, we skipped analysis on 40% and 60% noise and directly did analysis on 80% noise.</a:t>
            </a:r>
          </a:p>
          <a:p>
            <a:pPr algn="l">
              <a:lnSpc>
                <a:spcPts val="3662"/>
              </a:lnSpc>
            </a:pPr>
          </a:p>
          <a:p>
            <a:pPr algn="l">
              <a:lnSpc>
                <a:spcPts val="3662"/>
              </a:lnSpc>
            </a:pPr>
            <a:r>
              <a:rPr lang="en-US" sz="3052">
                <a:solidFill>
                  <a:srgbClr val="545454"/>
                </a:solidFill>
                <a:latin typeface="DM Sans"/>
              </a:rPr>
              <a:t>We repeated the processes here again as before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028700" y="1028700"/>
            <a:ext cx="11010340" cy="1347257"/>
          </a:xfrm>
          <a:custGeom>
            <a:avLst/>
            <a:gdLst/>
            <a:ahLst/>
            <a:cxnLst/>
            <a:rect r="r" b="b" t="t" l="l"/>
            <a:pathLst>
              <a:path h="1347257" w="11010340">
                <a:moveTo>
                  <a:pt x="0" y="0"/>
                </a:moveTo>
                <a:lnTo>
                  <a:pt x="11010340" y="0"/>
                </a:lnTo>
                <a:lnTo>
                  <a:pt x="11010340" y="1347257"/>
                </a:lnTo>
                <a:lnTo>
                  <a:pt x="0" y="1347257"/>
                </a:lnTo>
                <a:lnTo>
                  <a:pt x="0" y="0"/>
                </a:lnTo>
                <a:close/>
              </a:path>
            </a:pathLst>
          </a:custGeom>
          <a:blipFill>
            <a:blip r:embed="rId10"/>
            <a:stretch>
              <a:fillRect l="0" t="0" r="0" b="0"/>
            </a:stretch>
          </a:blipFill>
        </p:spPr>
      </p:sp>
      <p:sp>
        <p:nvSpPr>
          <p:cNvPr name="Freeform 28" id="28"/>
          <p:cNvSpPr/>
          <p:nvPr/>
        </p:nvSpPr>
        <p:spPr>
          <a:xfrm flipH="false" flipV="false" rot="0">
            <a:off x="2537666" y="2682463"/>
            <a:ext cx="14068699" cy="7053108"/>
          </a:xfrm>
          <a:custGeom>
            <a:avLst/>
            <a:gdLst/>
            <a:ahLst/>
            <a:cxnLst/>
            <a:rect r="r" b="b" t="t" l="l"/>
            <a:pathLst>
              <a:path h="7053108" w="14068699">
                <a:moveTo>
                  <a:pt x="0" y="0"/>
                </a:moveTo>
                <a:lnTo>
                  <a:pt x="14068699" y="0"/>
                </a:lnTo>
                <a:lnTo>
                  <a:pt x="14068699" y="7053108"/>
                </a:lnTo>
                <a:lnTo>
                  <a:pt x="0" y="7053108"/>
                </a:lnTo>
                <a:lnTo>
                  <a:pt x="0" y="0"/>
                </a:lnTo>
                <a:close/>
              </a:path>
            </a:pathLst>
          </a:custGeom>
          <a:blipFill>
            <a:blip r:embed="rId11"/>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944397" y="1405604"/>
            <a:ext cx="9126208" cy="7135394"/>
          </a:xfrm>
          <a:custGeom>
            <a:avLst/>
            <a:gdLst/>
            <a:ahLst/>
            <a:cxnLst/>
            <a:rect r="r" b="b" t="t" l="l"/>
            <a:pathLst>
              <a:path h="7135394" w="9126208">
                <a:moveTo>
                  <a:pt x="0" y="0"/>
                </a:moveTo>
                <a:lnTo>
                  <a:pt x="9126208" y="0"/>
                </a:lnTo>
                <a:lnTo>
                  <a:pt x="9126208" y="7135394"/>
                </a:lnTo>
                <a:lnTo>
                  <a:pt x="0" y="7135394"/>
                </a:lnTo>
                <a:lnTo>
                  <a:pt x="0" y="0"/>
                </a:lnTo>
                <a:close/>
              </a:path>
            </a:pathLst>
          </a:custGeom>
          <a:blipFill>
            <a:blip r:embed="rId10"/>
            <a:stretch>
              <a:fillRect l="0" t="0" r="0" b="0"/>
            </a:stretch>
          </a:blipFill>
        </p:spPr>
      </p:sp>
      <p:sp>
        <p:nvSpPr>
          <p:cNvPr name="Freeform 28" id="28"/>
          <p:cNvSpPr/>
          <p:nvPr/>
        </p:nvSpPr>
        <p:spPr>
          <a:xfrm flipH="false" flipV="false" rot="0">
            <a:off x="10070605" y="2056178"/>
            <a:ext cx="4862686" cy="5166604"/>
          </a:xfrm>
          <a:custGeom>
            <a:avLst/>
            <a:gdLst/>
            <a:ahLst/>
            <a:cxnLst/>
            <a:rect r="r" b="b" t="t" l="l"/>
            <a:pathLst>
              <a:path h="5166604" w="4862686">
                <a:moveTo>
                  <a:pt x="0" y="0"/>
                </a:moveTo>
                <a:lnTo>
                  <a:pt x="4862687" y="0"/>
                </a:lnTo>
                <a:lnTo>
                  <a:pt x="4862687" y="5166604"/>
                </a:lnTo>
                <a:lnTo>
                  <a:pt x="0" y="5166604"/>
                </a:lnTo>
                <a:lnTo>
                  <a:pt x="0" y="0"/>
                </a:lnTo>
                <a:close/>
              </a:path>
            </a:pathLst>
          </a:custGeom>
          <a:blipFill>
            <a:blip r:embed="rId11"/>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35011" y="1816464"/>
            <a:ext cx="12484232" cy="4142784"/>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We also considered using NLM denoising – Non-local Means Denoising, and implemented it using the function</a:t>
            </a:r>
          </a:p>
          <a:p>
            <a:pPr algn="l">
              <a:lnSpc>
                <a:spcPts val="3662"/>
              </a:lnSpc>
            </a:pPr>
            <a:r>
              <a:rPr lang="en-US" sz="3052">
                <a:solidFill>
                  <a:srgbClr val="545454"/>
                </a:solidFill>
                <a:latin typeface="DM Sans"/>
              </a:rPr>
              <a:t>“denoise_with_nlm”. This method effectively reduces noise while preserving important image details. We used</a:t>
            </a:r>
          </a:p>
          <a:p>
            <a:pPr algn="l">
              <a:lnSpc>
                <a:spcPts val="3662"/>
              </a:lnSpc>
            </a:pPr>
            <a:r>
              <a:rPr lang="en-US" sz="3052">
                <a:solidFill>
                  <a:srgbClr val="545454"/>
                </a:solidFill>
                <a:latin typeface="DM Sans"/>
              </a:rPr>
              <a:t>the cv2.fastNLMeansDenoising function from the OpenCV library to achieve our objectives. This method</a:t>
            </a:r>
          </a:p>
          <a:p>
            <a:pPr algn="l">
              <a:lnSpc>
                <a:spcPts val="3662"/>
              </a:lnSpc>
            </a:pPr>
            <a:r>
              <a:rPr lang="en-US" sz="3052">
                <a:solidFill>
                  <a:srgbClr val="545454"/>
                </a:solidFill>
                <a:latin typeface="DM Sans"/>
              </a:rPr>
              <a:t>accounts for similarities between different patches within the image to remove noise, while keeping structural</a:t>
            </a:r>
          </a:p>
          <a:p>
            <a:pPr algn="l">
              <a:lnSpc>
                <a:spcPts val="3662"/>
              </a:lnSpc>
            </a:pPr>
            <a:r>
              <a:rPr lang="en-US" sz="3052">
                <a:solidFill>
                  <a:srgbClr val="545454"/>
                </a:solidFill>
                <a:latin typeface="DM Sans"/>
              </a:rPr>
              <a:t>info contact. Overall, it improves the quality of input image.</a:t>
            </a:r>
          </a:p>
        </p:txBody>
      </p:sp>
      <p:grpSp>
        <p:nvGrpSpPr>
          <p:cNvPr name="Group 15" id="15"/>
          <p:cNvGrpSpPr/>
          <p:nvPr/>
        </p:nvGrpSpPr>
        <p:grpSpPr>
          <a:xfrm rot="0">
            <a:off x="13123603" y="5475036"/>
            <a:ext cx="8847511" cy="8855676"/>
            <a:chOff x="0" y="0"/>
            <a:chExt cx="11796681" cy="11807568"/>
          </a:xfrm>
        </p:grpSpPr>
        <p:grpSp>
          <p:nvGrpSpPr>
            <p:cNvPr name="Group 16" id="16"/>
            <p:cNvGrpSpPr/>
            <p:nvPr/>
          </p:nvGrpSpPr>
          <p:grpSpPr>
            <a:xfrm rot="2700000">
              <a:off x="1676828" y="2799524"/>
              <a:ext cx="9887197" cy="4753460"/>
              <a:chOff x="0" y="0"/>
              <a:chExt cx="660400" cy="317500"/>
            </a:xfrm>
          </p:grpSpPr>
          <p:sp>
            <p:nvSpPr>
              <p:cNvPr name="Freeform 17" id="1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8" id="1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9" id="19"/>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20" id="20"/>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1" id="21"/>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2" id="22"/>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3" id="23"/>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4" id="24"/>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5" id="25"/>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6" id="26"/>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7" id="27"/>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8" id="28"/>
          <p:cNvSpPr/>
          <p:nvPr/>
        </p:nvSpPr>
        <p:spPr>
          <a:xfrm flipH="false" flipV="false" rot="0">
            <a:off x="12319972" y="5143500"/>
            <a:ext cx="4939328" cy="4622123"/>
          </a:xfrm>
          <a:custGeom>
            <a:avLst/>
            <a:gdLst/>
            <a:ahLst/>
            <a:cxnLst/>
            <a:rect r="r" b="b" t="t" l="l"/>
            <a:pathLst>
              <a:path h="4622123" w="4939328">
                <a:moveTo>
                  <a:pt x="0" y="0"/>
                </a:moveTo>
                <a:lnTo>
                  <a:pt x="4939328" y="0"/>
                </a:lnTo>
                <a:lnTo>
                  <a:pt x="4939328" y="4622123"/>
                </a:lnTo>
                <a:lnTo>
                  <a:pt x="0" y="4622123"/>
                </a:lnTo>
                <a:lnTo>
                  <a:pt x="0" y="0"/>
                </a:lnTo>
                <a:close/>
              </a:path>
            </a:pathLst>
          </a:custGeom>
          <a:blipFill>
            <a:blip r:embed="rId10"/>
            <a:stretch>
              <a:fillRect l="0" t="0" r="0" b="0"/>
            </a:stretch>
          </a:blipFill>
        </p:spPr>
      </p:sp>
      <p:sp>
        <p:nvSpPr>
          <p:cNvPr name="TextBox 29" id="29"/>
          <p:cNvSpPr txBox="true"/>
          <p:nvPr/>
        </p:nvSpPr>
        <p:spPr>
          <a:xfrm rot="0">
            <a:off x="1028700" y="680657"/>
            <a:ext cx="634842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NLM DENOISING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196466" y="1830181"/>
            <a:ext cx="17091534" cy="7691190"/>
          </a:xfrm>
          <a:custGeom>
            <a:avLst/>
            <a:gdLst/>
            <a:ahLst/>
            <a:cxnLst/>
            <a:rect r="r" b="b" t="t" l="l"/>
            <a:pathLst>
              <a:path h="7691190" w="17091534">
                <a:moveTo>
                  <a:pt x="0" y="0"/>
                </a:moveTo>
                <a:lnTo>
                  <a:pt x="17091534" y="0"/>
                </a:lnTo>
                <a:lnTo>
                  <a:pt x="17091534" y="7691191"/>
                </a:lnTo>
                <a:lnTo>
                  <a:pt x="0" y="7691191"/>
                </a:lnTo>
                <a:lnTo>
                  <a:pt x="0" y="0"/>
                </a:lnTo>
                <a:close/>
              </a:path>
            </a:pathLst>
          </a:custGeom>
          <a:blipFill>
            <a:blip r:embed="rId10"/>
            <a:stretch>
              <a:fillRect l="0" t="0" r="0" b="0"/>
            </a:stretch>
          </a:blipFill>
        </p:spPr>
      </p:sp>
      <p:sp>
        <p:nvSpPr>
          <p:cNvPr name="TextBox 28" id="28"/>
          <p:cNvSpPr txBox="true"/>
          <p:nvPr/>
        </p:nvSpPr>
        <p:spPr>
          <a:xfrm rot="0">
            <a:off x="1028700" y="680657"/>
            <a:ext cx="634842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NLM DENOISING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3990782" y="3638541"/>
            <a:ext cx="10489239" cy="5494363"/>
          </a:xfrm>
          <a:custGeom>
            <a:avLst/>
            <a:gdLst/>
            <a:ahLst/>
            <a:cxnLst/>
            <a:rect r="r" b="b" t="t" l="l"/>
            <a:pathLst>
              <a:path h="5494363" w="10489239">
                <a:moveTo>
                  <a:pt x="0" y="0"/>
                </a:moveTo>
                <a:lnTo>
                  <a:pt x="10489239" y="0"/>
                </a:lnTo>
                <a:lnTo>
                  <a:pt x="10489239" y="5494363"/>
                </a:lnTo>
                <a:lnTo>
                  <a:pt x="0" y="5494363"/>
                </a:lnTo>
                <a:lnTo>
                  <a:pt x="0" y="0"/>
                </a:lnTo>
                <a:close/>
              </a:path>
            </a:pathLst>
          </a:custGeom>
          <a:blipFill>
            <a:blip r:embed="rId10"/>
            <a:stretch>
              <a:fillRect l="0" t="0" r="0" b="0"/>
            </a:stretch>
          </a:blipFill>
        </p:spPr>
      </p:sp>
      <p:sp>
        <p:nvSpPr>
          <p:cNvPr name="TextBox 28" id="28"/>
          <p:cNvSpPr txBox="true"/>
          <p:nvPr/>
        </p:nvSpPr>
        <p:spPr>
          <a:xfrm rot="0">
            <a:off x="853330" y="890990"/>
            <a:ext cx="710445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FOR 20% NOISE</a:t>
            </a:r>
          </a:p>
        </p:txBody>
      </p:sp>
      <p:sp>
        <p:nvSpPr>
          <p:cNvPr name="TextBox 29" id="29"/>
          <p:cNvSpPr txBox="true"/>
          <p:nvPr/>
        </p:nvSpPr>
        <p:spPr>
          <a:xfrm rot="0">
            <a:off x="2393550" y="1981388"/>
            <a:ext cx="13683704" cy="1380928"/>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Here we have displayed how the function has worked. The denoised images resemble closely with the original</a:t>
            </a:r>
          </a:p>
          <a:p>
            <a:pPr algn="l">
              <a:lnSpc>
                <a:spcPts val="3662"/>
              </a:lnSpc>
            </a:pPr>
            <a:r>
              <a:rPr lang="en-US" sz="3052">
                <a:solidFill>
                  <a:srgbClr val="545454"/>
                </a:solidFill>
                <a:latin typeface="DM Sans"/>
              </a:rPr>
              <a:t>flow images, which is evident from the pictures attached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093334" y="1028700"/>
            <a:ext cx="10941818" cy="1361789"/>
          </a:xfrm>
          <a:custGeom>
            <a:avLst/>
            <a:gdLst/>
            <a:ahLst/>
            <a:cxnLst/>
            <a:rect r="r" b="b" t="t" l="l"/>
            <a:pathLst>
              <a:path h="1361789" w="10941818">
                <a:moveTo>
                  <a:pt x="0" y="0"/>
                </a:moveTo>
                <a:lnTo>
                  <a:pt x="10941818" y="0"/>
                </a:lnTo>
                <a:lnTo>
                  <a:pt x="10941818" y="1361789"/>
                </a:lnTo>
                <a:lnTo>
                  <a:pt x="0" y="1361789"/>
                </a:lnTo>
                <a:lnTo>
                  <a:pt x="0" y="0"/>
                </a:lnTo>
                <a:close/>
              </a:path>
            </a:pathLst>
          </a:custGeom>
          <a:blipFill>
            <a:blip r:embed="rId10"/>
            <a:stretch>
              <a:fillRect l="0" t="0" r="0" b="0"/>
            </a:stretch>
          </a:blipFill>
        </p:spPr>
      </p:sp>
      <p:sp>
        <p:nvSpPr>
          <p:cNvPr name="Freeform 28" id="28"/>
          <p:cNvSpPr/>
          <p:nvPr/>
        </p:nvSpPr>
        <p:spPr>
          <a:xfrm flipH="false" flipV="false" rot="0">
            <a:off x="2422931" y="3394449"/>
            <a:ext cx="14661021" cy="5615294"/>
          </a:xfrm>
          <a:custGeom>
            <a:avLst/>
            <a:gdLst/>
            <a:ahLst/>
            <a:cxnLst/>
            <a:rect r="r" b="b" t="t" l="l"/>
            <a:pathLst>
              <a:path h="5615294" w="14661021">
                <a:moveTo>
                  <a:pt x="0" y="0"/>
                </a:moveTo>
                <a:lnTo>
                  <a:pt x="14661021" y="0"/>
                </a:lnTo>
                <a:lnTo>
                  <a:pt x="14661021" y="5615294"/>
                </a:lnTo>
                <a:lnTo>
                  <a:pt x="0" y="5615294"/>
                </a:lnTo>
                <a:lnTo>
                  <a:pt x="0" y="0"/>
                </a:lnTo>
                <a:close/>
              </a:path>
            </a:pathLst>
          </a:custGeom>
          <a:blipFill>
            <a:blip r:embed="rId11"/>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293235" y="754963"/>
            <a:ext cx="9034449" cy="6478485"/>
          </a:xfrm>
          <a:custGeom>
            <a:avLst/>
            <a:gdLst/>
            <a:ahLst/>
            <a:cxnLst/>
            <a:rect r="r" b="b" t="t" l="l"/>
            <a:pathLst>
              <a:path h="6478485" w="9034449">
                <a:moveTo>
                  <a:pt x="0" y="0"/>
                </a:moveTo>
                <a:lnTo>
                  <a:pt x="9034449" y="0"/>
                </a:lnTo>
                <a:lnTo>
                  <a:pt x="9034449" y="6478484"/>
                </a:lnTo>
                <a:lnTo>
                  <a:pt x="0" y="6478484"/>
                </a:lnTo>
                <a:lnTo>
                  <a:pt x="0" y="0"/>
                </a:lnTo>
                <a:close/>
              </a:path>
            </a:pathLst>
          </a:custGeom>
          <a:blipFill>
            <a:blip r:embed="rId10"/>
            <a:stretch>
              <a:fillRect l="0" t="0" r="0" b="0"/>
            </a:stretch>
          </a:blipFill>
        </p:spPr>
      </p:sp>
      <p:sp>
        <p:nvSpPr>
          <p:cNvPr name="Freeform 28" id="28"/>
          <p:cNvSpPr/>
          <p:nvPr/>
        </p:nvSpPr>
        <p:spPr>
          <a:xfrm flipH="false" flipV="false" rot="0">
            <a:off x="9733106" y="2201140"/>
            <a:ext cx="7526194" cy="5032307"/>
          </a:xfrm>
          <a:custGeom>
            <a:avLst/>
            <a:gdLst/>
            <a:ahLst/>
            <a:cxnLst/>
            <a:rect r="r" b="b" t="t" l="l"/>
            <a:pathLst>
              <a:path h="5032307" w="7526194">
                <a:moveTo>
                  <a:pt x="0" y="0"/>
                </a:moveTo>
                <a:lnTo>
                  <a:pt x="7526194" y="0"/>
                </a:lnTo>
                <a:lnTo>
                  <a:pt x="7526194" y="5032307"/>
                </a:lnTo>
                <a:lnTo>
                  <a:pt x="0" y="5032307"/>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4682701" y="7035573"/>
            <a:ext cx="7288412" cy="7295139"/>
            <a:chOff x="0" y="0"/>
            <a:chExt cx="9717883" cy="9726852"/>
          </a:xfrm>
        </p:grpSpPr>
        <p:grpSp>
          <p:nvGrpSpPr>
            <p:cNvPr name="Group 15" id="15"/>
            <p:cNvGrpSpPr/>
            <p:nvPr/>
          </p:nvGrpSpPr>
          <p:grpSpPr>
            <a:xfrm rot="2700000">
              <a:off x="1381339" y="2306195"/>
              <a:ext cx="8144887" cy="3915811"/>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873216" y="3206368"/>
              <a:ext cx="5695311" cy="5637631"/>
            </a:xfrm>
            <a:prstGeom prst="line">
              <a:avLst/>
            </a:prstGeom>
            <a:ln cap="flat" w="31386">
              <a:solidFill>
                <a:srgbClr val="8CA9AD"/>
              </a:solidFill>
              <a:prstDash val="solid"/>
              <a:headEnd type="none" len="sm" w="sm"/>
              <a:tailEnd type="none" len="sm" w="sm"/>
            </a:ln>
          </p:spPr>
        </p:sp>
        <p:sp>
          <p:nvSpPr>
            <p:cNvPr name="AutoShape 19" id="19"/>
            <p:cNvSpPr/>
            <p:nvPr/>
          </p:nvSpPr>
          <p:spPr>
            <a:xfrm>
              <a:off x="638223" y="3549804"/>
              <a:ext cx="5534550" cy="5534550"/>
            </a:xfrm>
            <a:prstGeom prst="line">
              <a:avLst/>
            </a:prstGeom>
            <a:ln cap="flat" w="31386">
              <a:solidFill>
                <a:srgbClr val="8CA9AD"/>
              </a:solidFill>
              <a:prstDash val="solid"/>
              <a:headEnd type="none" len="sm" w="sm"/>
              <a:tailEnd type="none" len="sm" w="sm"/>
            </a:ln>
          </p:spPr>
        </p:sp>
        <p:sp>
          <p:nvSpPr>
            <p:cNvPr name="AutoShape 20" id="20"/>
            <p:cNvSpPr/>
            <p:nvPr/>
          </p:nvSpPr>
          <p:spPr>
            <a:xfrm>
              <a:off x="440952" y="3943538"/>
              <a:ext cx="5345946" cy="5345946"/>
            </a:xfrm>
            <a:prstGeom prst="line">
              <a:avLst/>
            </a:prstGeom>
            <a:ln cap="flat" w="31386">
              <a:solidFill>
                <a:srgbClr val="8CA9AD"/>
              </a:solidFill>
              <a:prstDash val="solid"/>
              <a:headEnd type="none" len="sm" w="sm"/>
              <a:tailEnd type="none" len="sm" w="sm"/>
            </a:ln>
          </p:spPr>
        </p:sp>
        <p:sp>
          <p:nvSpPr>
            <p:cNvPr name="AutoShape 21" id="21"/>
            <p:cNvSpPr/>
            <p:nvPr/>
          </p:nvSpPr>
          <p:spPr>
            <a:xfrm>
              <a:off x="301838" y="4367805"/>
              <a:ext cx="5151944" cy="5151944"/>
            </a:xfrm>
            <a:prstGeom prst="line">
              <a:avLst/>
            </a:prstGeom>
            <a:ln cap="flat" w="31386">
              <a:solidFill>
                <a:srgbClr val="8CA9AD"/>
              </a:solidFill>
              <a:prstDash val="solid"/>
              <a:headEnd type="none" len="sm" w="sm"/>
              <a:tailEnd type="none" len="sm" w="sm"/>
            </a:ln>
          </p:spPr>
        </p:sp>
        <p:sp>
          <p:nvSpPr>
            <p:cNvPr name="AutoShape 22" id="22"/>
            <p:cNvSpPr/>
            <p:nvPr/>
          </p:nvSpPr>
          <p:spPr>
            <a:xfrm>
              <a:off x="143833" y="4850735"/>
              <a:ext cx="4775376" cy="4775376"/>
            </a:xfrm>
            <a:prstGeom prst="line">
              <a:avLst/>
            </a:prstGeom>
            <a:ln cap="flat" w="31386">
              <a:solidFill>
                <a:srgbClr val="8CA9AD"/>
              </a:solidFill>
              <a:prstDash val="solid"/>
              <a:headEnd type="none" len="sm" w="sm"/>
              <a:tailEnd type="none" len="sm" w="sm"/>
            </a:ln>
          </p:spPr>
        </p:sp>
        <p:sp>
          <p:nvSpPr>
            <p:cNvPr name="AutoShape 23" id="23"/>
            <p:cNvSpPr/>
            <p:nvPr/>
          </p:nvSpPr>
          <p:spPr>
            <a:xfrm>
              <a:off x="11127" y="5338110"/>
              <a:ext cx="4353518" cy="4377676"/>
            </a:xfrm>
            <a:prstGeom prst="line">
              <a:avLst/>
            </a:prstGeom>
            <a:ln cap="flat" w="31386">
              <a:solidFill>
                <a:srgbClr val="8CA9AD"/>
              </a:solidFill>
              <a:prstDash val="solid"/>
              <a:headEnd type="none" len="sm" w="sm"/>
              <a:tailEnd type="none" len="sm" w="sm"/>
            </a:ln>
          </p:spPr>
        </p:sp>
        <p:sp>
          <p:nvSpPr>
            <p:cNvPr name="AutoShape 24" id="24"/>
            <p:cNvSpPr/>
            <p:nvPr/>
          </p:nvSpPr>
          <p:spPr>
            <a:xfrm>
              <a:off x="39430" y="5954994"/>
              <a:ext cx="3709745" cy="3690603"/>
            </a:xfrm>
            <a:prstGeom prst="line">
              <a:avLst/>
            </a:prstGeom>
            <a:ln cap="flat" w="31386">
              <a:solidFill>
                <a:srgbClr val="8CA9AD"/>
              </a:solidFill>
              <a:prstDash val="solid"/>
              <a:headEnd type="none" len="sm" w="sm"/>
              <a:tailEnd type="none" len="sm" w="sm"/>
            </a:ln>
          </p:spPr>
        </p:sp>
        <p:sp>
          <p:nvSpPr>
            <p:cNvPr name="AutoShape 25" id="25"/>
            <p:cNvSpPr/>
            <p:nvPr/>
          </p:nvSpPr>
          <p:spPr>
            <a:xfrm>
              <a:off x="136435" y="6698685"/>
              <a:ext cx="2887186" cy="2934824"/>
            </a:xfrm>
            <a:prstGeom prst="line">
              <a:avLst/>
            </a:prstGeom>
            <a:ln cap="flat" w="31386">
              <a:solidFill>
                <a:srgbClr val="8CA9AD"/>
              </a:solidFill>
              <a:prstDash val="solid"/>
              <a:headEnd type="none" len="sm" w="sm"/>
              <a:tailEnd type="none" len="sm" w="sm"/>
            </a:ln>
          </p:spPr>
        </p:sp>
        <p:sp>
          <p:nvSpPr>
            <p:cNvPr name="AutoShape 26" id="26"/>
            <p:cNvSpPr/>
            <p:nvPr/>
          </p:nvSpPr>
          <p:spPr>
            <a:xfrm>
              <a:off x="557420" y="7699276"/>
              <a:ext cx="1474663" cy="1474663"/>
            </a:xfrm>
            <a:prstGeom prst="line">
              <a:avLst/>
            </a:prstGeom>
            <a:ln cap="flat" w="31386">
              <a:solidFill>
                <a:srgbClr val="8CA9AD"/>
              </a:solidFill>
              <a:prstDash val="solid"/>
              <a:headEnd type="none" len="sm" w="sm"/>
              <a:tailEnd type="none" len="sm" w="sm"/>
            </a:ln>
          </p:spPr>
        </p:sp>
      </p:grpSp>
      <p:sp>
        <p:nvSpPr>
          <p:cNvPr name="Freeform 27" id="27"/>
          <p:cNvSpPr/>
          <p:nvPr/>
        </p:nvSpPr>
        <p:spPr>
          <a:xfrm flipH="false" flipV="false" rot="0">
            <a:off x="5745137" y="5783153"/>
            <a:ext cx="9614256" cy="3822651"/>
          </a:xfrm>
          <a:custGeom>
            <a:avLst/>
            <a:gdLst/>
            <a:ahLst/>
            <a:cxnLst/>
            <a:rect r="r" b="b" t="t" l="l"/>
            <a:pathLst>
              <a:path h="3822651" w="9614256">
                <a:moveTo>
                  <a:pt x="0" y="0"/>
                </a:moveTo>
                <a:lnTo>
                  <a:pt x="9614256" y="0"/>
                </a:lnTo>
                <a:lnTo>
                  <a:pt x="9614256" y="3822652"/>
                </a:lnTo>
                <a:lnTo>
                  <a:pt x="0" y="3822652"/>
                </a:lnTo>
                <a:lnTo>
                  <a:pt x="0" y="0"/>
                </a:lnTo>
                <a:close/>
              </a:path>
            </a:pathLst>
          </a:custGeom>
          <a:blipFill>
            <a:blip r:embed="rId10"/>
            <a:stretch>
              <a:fillRect l="0" t="0" r="0" b="0"/>
            </a:stretch>
          </a:blipFill>
        </p:spPr>
      </p:sp>
      <p:sp>
        <p:nvSpPr>
          <p:cNvPr name="TextBox 28" id="28"/>
          <p:cNvSpPr txBox="true"/>
          <p:nvPr/>
        </p:nvSpPr>
        <p:spPr>
          <a:xfrm rot="0">
            <a:off x="7036395" y="1375486"/>
            <a:ext cx="5781340" cy="1508683"/>
          </a:xfrm>
          <a:prstGeom prst="rect">
            <a:avLst/>
          </a:prstGeom>
        </p:spPr>
        <p:txBody>
          <a:bodyPr anchor="t" rtlCol="false" tIns="0" lIns="0" bIns="0" rIns="0">
            <a:spAutoFit/>
          </a:bodyPr>
          <a:lstStyle/>
          <a:p>
            <a:pPr algn="l">
              <a:lnSpc>
                <a:spcPts val="11943"/>
              </a:lnSpc>
            </a:pPr>
            <a:r>
              <a:rPr lang="en-US" sz="9952">
                <a:solidFill>
                  <a:srgbClr val="545454"/>
                </a:solidFill>
                <a:latin typeface="DM Sans Bold"/>
              </a:rPr>
              <a:t>A = UΣVt</a:t>
            </a:r>
          </a:p>
        </p:txBody>
      </p:sp>
      <p:sp>
        <p:nvSpPr>
          <p:cNvPr name="TextBox 29" id="29"/>
          <p:cNvSpPr txBox="true"/>
          <p:nvPr/>
        </p:nvSpPr>
        <p:spPr>
          <a:xfrm rot="0">
            <a:off x="264745" y="220762"/>
            <a:ext cx="5480392" cy="3521202"/>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BUT HOW ARE WE IMPLEMENTING IT? </a:t>
            </a:r>
          </a:p>
          <a:p>
            <a:pPr algn="l">
              <a:lnSpc>
                <a:spcPts val="5544"/>
              </a:lnSpc>
            </a:pPr>
          </a:p>
        </p:txBody>
      </p:sp>
      <p:sp>
        <p:nvSpPr>
          <p:cNvPr name="TextBox 30" id="30"/>
          <p:cNvSpPr txBox="true"/>
          <p:nvPr/>
        </p:nvSpPr>
        <p:spPr>
          <a:xfrm rot="0">
            <a:off x="8565683" y="493749"/>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SVD!</a:t>
            </a:r>
          </a:p>
          <a:p>
            <a:pPr algn="l">
              <a:lnSpc>
                <a:spcPts val="5544"/>
              </a:lnSpc>
            </a:pPr>
          </a:p>
        </p:txBody>
      </p:sp>
      <p:sp>
        <p:nvSpPr>
          <p:cNvPr name="TextBox 31" id="31"/>
          <p:cNvSpPr txBox="true"/>
          <p:nvPr/>
        </p:nvSpPr>
        <p:spPr>
          <a:xfrm rot="0">
            <a:off x="4703480" y="3064050"/>
            <a:ext cx="11729360" cy="2410986"/>
          </a:xfrm>
          <a:prstGeom prst="rect">
            <a:avLst/>
          </a:prstGeom>
        </p:spPr>
        <p:txBody>
          <a:bodyPr anchor="t" rtlCol="false" tIns="0" lIns="0" bIns="0" rIns="0">
            <a:spAutoFit/>
          </a:bodyPr>
          <a:lstStyle/>
          <a:p>
            <a:pPr algn="l" marL="579616" indent="-289808" lvl="1">
              <a:lnSpc>
                <a:spcPts val="3221"/>
              </a:lnSpc>
              <a:buFont typeface="Arial"/>
              <a:buChar char="•"/>
            </a:pPr>
            <a:r>
              <a:rPr lang="en-US" sz="2684">
                <a:solidFill>
                  <a:srgbClr val="545454"/>
                </a:solidFill>
                <a:latin typeface="DM Sans"/>
                <a:ea typeface="DM Sans"/>
              </a:rPr>
              <a:t>A is the original matrix of size m × n. </a:t>
            </a:r>
          </a:p>
          <a:p>
            <a:pPr algn="l" marL="579616" indent="-289808" lvl="1">
              <a:lnSpc>
                <a:spcPts val="3221"/>
              </a:lnSpc>
              <a:buFont typeface="Arial"/>
              <a:buChar char="•"/>
            </a:pPr>
            <a:r>
              <a:rPr lang="en-US" sz="2684">
                <a:solidFill>
                  <a:srgbClr val="545454"/>
                </a:solidFill>
                <a:latin typeface="DM Sans"/>
                <a:ea typeface="DM Sans"/>
              </a:rPr>
              <a:t> U is an orthogonal matrix of size m × m containing the left singular vectors. </a:t>
            </a:r>
          </a:p>
          <a:p>
            <a:pPr algn="l" marL="579616" indent="-289808" lvl="1">
              <a:lnSpc>
                <a:spcPts val="3221"/>
              </a:lnSpc>
              <a:buFont typeface="Arial"/>
              <a:buChar char="•"/>
            </a:pPr>
            <a:r>
              <a:rPr lang="en-US" sz="2684">
                <a:solidFill>
                  <a:srgbClr val="545454"/>
                </a:solidFill>
                <a:latin typeface="DM Sans"/>
                <a:ea typeface="DM Sans"/>
              </a:rPr>
              <a:t>Σ is a diagonal matrix of size m × n containing the singular values. </a:t>
            </a:r>
          </a:p>
          <a:p>
            <a:pPr algn="l" marL="579616" indent="-289808" lvl="1">
              <a:lnSpc>
                <a:spcPts val="3221"/>
              </a:lnSpc>
              <a:buFont typeface="Arial"/>
              <a:buChar char="•"/>
            </a:pPr>
            <a:r>
              <a:rPr lang="en-US" sz="2684">
                <a:solidFill>
                  <a:srgbClr val="545454"/>
                </a:solidFill>
                <a:latin typeface="DM Sans"/>
                <a:ea typeface="DM Sans"/>
              </a:rPr>
              <a:t>V T is an orthogonal matrix of size n × n containing the right singular vectors.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3638830" y="3752317"/>
            <a:ext cx="11010340" cy="4908970"/>
          </a:xfrm>
          <a:custGeom>
            <a:avLst/>
            <a:gdLst/>
            <a:ahLst/>
            <a:cxnLst/>
            <a:rect r="r" b="b" t="t" l="l"/>
            <a:pathLst>
              <a:path h="4908970" w="11010340">
                <a:moveTo>
                  <a:pt x="0" y="0"/>
                </a:moveTo>
                <a:lnTo>
                  <a:pt x="11010340" y="0"/>
                </a:lnTo>
                <a:lnTo>
                  <a:pt x="11010340" y="4908970"/>
                </a:lnTo>
                <a:lnTo>
                  <a:pt x="0" y="4908970"/>
                </a:lnTo>
                <a:lnTo>
                  <a:pt x="0" y="0"/>
                </a:lnTo>
                <a:close/>
              </a:path>
            </a:pathLst>
          </a:custGeom>
          <a:blipFill>
            <a:blip r:embed="rId10"/>
            <a:stretch>
              <a:fillRect l="0" t="0" r="0" b="0"/>
            </a:stretch>
          </a:blipFill>
        </p:spPr>
      </p:sp>
      <p:sp>
        <p:nvSpPr>
          <p:cNvPr name="TextBox 28" id="28"/>
          <p:cNvSpPr txBox="true"/>
          <p:nvPr/>
        </p:nvSpPr>
        <p:spPr>
          <a:xfrm rot="0">
            <a:off x="1093334" y="1143000"/>
            <a:ext cx="7104457" cy="810387"/>
          </a:xfrm>
          <a:prstGeom prst="rect">
            <a:avLst/>
          </a:prstGeom>
        </p:spPr>
        <p:txBody>
          <a:bodyPr anchor="t" rtlCol="false" tIns="0" lIns="0" bIns="0" rIns="0">
            <a:spAutoFit/>
          </a:bodyPr>
          <a:lstStyle/>
          <a:p>
            <a:pPr algn="l">
              <a:lnSpc>
                <a:spcPts val="6038"/>
              </a:lnSpc>
            </a:pPr>
            <a:r>
              <a:rPr lang="en-US" sz="6099">
                <a:solidFill>
                  <a:srgbClr val="FE6D73"/>
                </a:solidFill>
                <a:latin typeface="Kollektif Bold"/>
              </a:rPr>
              <a:t>FOR 80% NOISE</a:t>
            </a:r>
          </a:p>
        </p:txBody>
      </p:sp>
      <p:sp>
        <p:nvSpPr>
          <p:cNvPr name="TextBox 29" id="29"/>
          <p:cNvSpPr txBox="true"/>
          <p:nvPr/>
        </p:nvSpPr>
        <p:spPr>
          <a:xfrm rot="0">
            <a:off x="1931577" y="2110596"/>
            <a:ext cx="13683704" cy="920619"/>
          </a:xfrm>
          <a:prstGeom prst="rect">
            <a:avLst/>
          </a:prstGeom>
        </p:spPr>
        <p:txBody>
          <a:bodyPr anchor="t" rtlCol="false" tIns="0" lIns="0" bIns="0" rIns="0">
            <a:spAutoFit/>
          </a:bodyPr>
          <a:lstStyle/>
          <a:p>
            <a:pPr algn="l">
              <a:lnSpc>
                <a:spcPts val="3662"/>
              </a:lnSpc>
            </a:pPr>
            <a:r>
              <a:rPr lang="en-US" sz="3052">
                <a:solidFill>
                  <a:srgbClr val="545454"/>
                </a:solidFill>
                <a:latin typeface="DM Sans"/>
              </a:rPr>
              <a:t>To observe stark difference, we skipped analysis on 40% and 60% noise and directly did analysis on 80% noise.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083809" y="1200183"/>
            <a:ext cx="10914075" cy="1278369"/>
          </a:xfrm>
          <a:custGeom>
            <a:avLst/>
            <a:gdLst/>
            <a:ahLst/>
            <a:cxnLst/>
            <a:rect r="r" b="b" t="t" l="l"/>
            <a:pathLst>
              <a:path h="1278369" w="10914075">
                <a:moveTo>
                  <a:pt x="0" y="0"/>
                </a:moveTo>
                <a:lnTo>
                  <a:pt x="10914075" y="0"/>
                </a:lnTo>
                <a:lnTo>
                  <a:pt x="10914075" y="1278369"/>
                </a:lnTo>
                <a:lnTo>
                  <a:pt x="0" y="1278369"/>
                </a:lnTo>
                <a:lnTo>
                  <a:pt x="0" y="0"/>
                </a:lnTo>
                <a:close/>
              </a:path>
            </a:pathLst>
          </a:custGeom>
          <a:blipFill>
            <a:blip r:embed="rId10"/>
            <a:stretch>
              <a:fillRect l="0" t="0" r="0" b="0"/>
            </a:stretch>
          </a:blipFill>
        </p:spPr>
      </p:sp>
      <p:sp>
        <p:nvSpPr>
          <p:cNvPr name="Freeform 28" id="28"/>
          <p:cNvSpPr/>
          <p:nvPr/>
        </p:nvSpPr>
        <p:spPr>
          <a:xfrm flipH="false" flipV="false" rot="0">
            <a:off x="1625713" y="3237107"/>
            <a:ext cx="16452469" cy="5858076"/>
          </a:xfrm>
          <a:custGeom>
            <a:avLst/>
            <a:gdLst/>
            <a:ahLst/>
            <a:cxnLst/>
            <a:rect r="r" b="b" t="t" l="l"/>
            <a:pathLst>
              <a:path h="5858076" w="16452469">
                <a:moveTo>
                  <a:pt x="0" y="0"/>
                </a:moveTo>
                <a:lnTo>
                  <a:pt x="16452469" y="0"/>
                </a:lnTo>
                <a:lnTo>
                  <a:pt x="16452469" y="5858076"/>
                </a:lnTo>
                <a:lnTo>
                  <a:pt x="0" y="5858076"/>
                </a:lnTo>
                <a:lnTo>
                  <a:pt x="0" y="0"/>
                </a:lnTo>
                <a:close/>
              </a:path>
            </a:pathLst>
          </a:custGeom>
          <a:blipFill>
            <a:blip r:embed="rId11"/>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706860" y="606233"/>
            <a:ext cx="8877143" cy="7513149"/>
          </a:xfrm>
          <a:custGeom>
            <a:avLst/>
            <a:gdLst/>
            <a:ahLst/>
            <a:cxnLst/>
            <a:rect r="r" b="b" t="t" l="l"/>
            <a:pathLst>
              <a:path h="7513149" w="8877143">
                <a:moveTo>
                  <a:pt x="0" y="0"/>
                </a:moveTo>
                <a:lnTo>
                  <a:pt x="8877144" y="0"/>
                </a:lnTo>
                <a:lnTo>
                  <a:pt x="8877144" y="7513149"/>
                </a:lnTo>
                <a:lnTo>
                  <a:pt x="0" y="7513149"/>
                </a:lnTo>
                <a:lnTo>
                  <a:pt x="0" y="0"/>
                </a:lnTo>
                <a:close/>
              </a:path>
            </a:pathLst>
          </a:custGeom>
          <a:blipFill>
            <a:blip r:embed="rId10"/>
            <a:stretch>
              <a:fillRect l="0" t="0" r="0" b="0"/>
            </a:stretch>
          </a:blipFill>
        </p:spPr>
      </p:sp>
      <p:sp>
        <p:nvSpPr>
          <p:cNvPr name="Freeform 28" id="28"/>
          <p:cNvSpPr/>
          <p:nvPr/>
        </p:nvSpPr>
        <p:spPr>
          <a:xfrm flipH="false" flipV="false" rot="0">
            <a:off x="9903973" y="2453979"/>
            <a:ext cx="6439261" cy="5123499"/>
          </a:xfrm>
          <a:custGeom>
            <a:avLst/>
            <a:gdLst/>
            <a:ahLst/>
            <a:cxnLst/>
            <a:rect r="r" b="b" t="t" l="l"/>
            <a:pathLst>
              <a:path h="5123499" w="6439261">
                <a:moveTo>
                  <a:pt x="0" y="0"/>
                </a:moveTo>
                <a:lnTo>
                  <a:pt x="6439260" y="0"/>
                </a:lnTo>
                <a:lnTo>
                  <a:pt x="6439260" y="5123499"/>
                </a:lnTo>
                <a:lnTo>
                  <a:pt x="0" y="5123499"/>
                </a:lnTo>
                <a:lnTo>
                  <a:pt x="0" y="0"/>
                </a:lnTo>
                <a:close/>
              </a:path>
            </a:pathLst>
          </a:custGeom>
          <a:blipFill>
            <a:blip r:embed="rId11"/>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123603" y="5475036"/>
            <a:ext cx="8847511" cy="8855676"/>
            <a:chOff x="0" y="0"/>
            <a:chExt cx="11796681" cy="11807568"/>
          </a:xfrm>
        </p:grpSpPr>
        <p:grpSp>
          <p:nvGrpSpPr>
            <p:cNvPr name="Group 15" id="15"/>
            <p:cNvGrpSpPr/>
            <p:nvPr/>
          </p:nvGrpSpPr>
          <p:grpSpPr>
            <a:xfrm rot="2700000">
              <a:off x="1676828" y="2799524"/>
              <a:ext cx="9887197" cy="4753460"/>
              <a:chOff x="0" y="0"/>
              <a:chExt cx="660400" cy="317500"/>
            </a:xfrm>
          </p:grpSpPr>
          <p:sp>
            <p:nvSpPr>
              <p:cNvPr name="Freeform 16" id="1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8" id="18"/>
            <p:cNvSpPr/>
            <p:nvPr/>
          </p:nvSpPr>
          <p:spPr>
            <a:xfrm>
              <a:off x="1060010" y="3892256"/>
              <a:ext cx="6913622" cy="6843603"/>
            </a:xfrm>
            <a:prstGeom prst="line">
              <a:avLst/>
            </a:prstGeom>
            <a:ln cap="flat" w="38100">
              <a:solidFill>
                <a:srgbClr val="8CA9AD"/>
              </a:solidFill>
              <a:prstDash val="solid"/>
              <a:headEnd type="none" len="sm" w="sm"/>
              <a:tailEnd type="none" len="sm" w="sm"/>
            </a:ln>
          </p:spPr>
        </p:sp>
        <p:sp>
          <p:nvSpPr>
            <p:cNvPr name="AutoShape 19" id="19"/>
            <p:cNvSpPr/>
            <p:nvPr/>
          </p:nvSpPr>
          <p:spPr>
            <a:xfrm>
              <a:off x="774748" y="4309159"/>
              <a:ext cx="6718471" cy="6718471"/>
            </a:xfrm>
            <a:prstGeom prst="line">
              <a:avLst/>
            </a:prstGeom>
            <a:ln cap="flat" w="38100">
              <a:solidFill>
                <a:srgbClr val="8CA9AD"/>
              </a:solidFill>
              <a:prstDash val="solid"/>
              <a:headEnd type="none" len="sm" w="sm"/>
              <a:tailEnd type="none" len="sm" w="sm"/>
            </a:ln>
          </p:spPr>
        </p:sp>
        <p:sp>
          <p:nvSpPr>
            <p:cNvPr name="AutoShape 20" id="20"/>
            <p:cNvSpPr/>
            <p:nvPr/>
          </p:nvSpPr>
          <p:spPr>
            <a:xfrm>
              <a:off x="535279" y="4787119"/>
              <a:ext cx="6489522" cy="6489522"/>
            </a:xfrm>
            <a:prstGeom prst="line">
              <a:avLst/>
            </a:prstGeom>
            <a:ln cap="flat" w="38100">
              <a:solidFill>
                <a:srgbClr val="8CA9AD"/>
              </a:solidFill>
              <a:prstDash val="solid"/>
              <a:headEnd type="none" len="sm" w="sm"/>
              <a:tailEnd type="none" len="sm" w="sm"/>
            </a:ln>
          </p:spPr>
        </p:sp>
        <p:sp>
          <p:nvSpPr>
            <p:cNvPr name="AutoShape 21" id="21"/>
            <p:cNvSpPr/>
            <p:nvPr/>
          </p:nvSpPr>
          <p:spPr>
            <a:xfrm>
              <a:off x="366406" y="5302142"/>
              <a:ext cx="6254021" cy="6254021"/>
            </a:xfrm>
            <a:prstGeom prst="line">
              <a:avLst/>
            </a:prstGeom>
            <a:ln cap="flat" w="38100">
              <a:solidFill>
                <a:srgbClr val="8CA9AD"/>
              </a:solidFill>
              <a:prstDash val="solid"/>
              <a:headEnd type="none" len="sm" w="sm"/>
              <a:tailEnd type="none" len="sm" w="sm"/>
            </a:ln>
          </p:spPr>
        </p:sp>
        <p:sp>
          <p:nvSpPr>
            <p:cNvPr name="AutoShape 22" id="22"/>
            <p:cNvSpPr/>
            <p:nvPr/>
          </p:nvSpPr>
          <p:spPr>
            <a:xfrm>
              <a:off x="174601" y="5888378"/>
              <a:ext cx="5796899" cy="5796899"/>
            </a:xfrm>
            <a:prstGeom prst="line">
              <a:avLst/>
            </a:prstGeom>
            <a:ln cap="flat" w="38100">
              <a:solidFill>
                <a:srgbClr val="8CA9AD"/>
              </a:solidFill>
              <a:prstDash val="solid"/>
              <a:headEnd type="none" len="sm" w="sm"/>
              <a:tailEnd type="none" len="sm" w="sm"/>
            </a:ln>
          </p:spPr>
        </p:sp>
        <p:sp>
          <p:nvSpPr>
            <p:cNvPr name="AutoShape 23" id="23"/>
            <p:cNvSpPr/>
            <p:nvPr/>
          </p:nvSpPr>
          <p:spPr>
            <a:xfrm>
              <a:off x="13508" y="6480010"/>
              <a:ext cx="5284799" cy="5314125"/>
            </a:xfrm>
            <a:prstGeom prst="line">
              <a:avLst/>
            </a:prstGeom>
            <a:ln cap="flat" w="38100">
              <a:solidFill>
                <a:srgbClr val="8CA9AD"/>
              </a:solidFill>
              <a:prstDash val="solid"/>
              <a:headEnd type="none" len="sm" w="sm"/>
              <a:tailEnd type="none" len="sm" w="sm"/>
            </a:ln>
          </p:spPr>
        </p:sp>
        <p:sp>
          <p:nvSpPr>
            <p:cNvPr name="AutoShape 24" id="24"/>
            <p:cNvSpPr/>
            <p:nvPr/>
          </p:nvSpPr>
          <p:spPr>
            <a:xfrm>
              <a:off x="47865" y="7228854"/>
              <a:ext cx="4503313" cy="4480077"/>
            </a:xfrm>
            <a:prstGeom prst="line">
              <a:avLst/>
            </a:prstGeom>
            <a:ln cap="flat" w="38100">
              <a:solidFill>
                <a:srgbClr val="8CA9AD"/>
              </a:solidFill>
              <a:prstDash val="solid"/>
              <a:headEnd type="none" len="sm" w="sm"/>
              <a:tailEnd type="none" len="sm" w="sm"/>
            </a:ln>
          </p:spPr>
        </p:sp>
        <p:sp>
          <p:nvSpPr>
            <p:cNvPr name="AutoShape 25" id="25"/>
            <p:cNvSpPr/>
            <p:nvPr/>
          </p:nvSpPr>
          <p:spPr>
            <a:xfrm>
              <a:off x="165620" y="8131631"/>
              <a:ext cx="3504797" cy="3562626"/>
            </a:xfrm>
            <a:prstGeom prst="line">
              <a:avLst/>
            </a:prstGeom>
            <a:ln cap="flat" w="38100">
              <a:solidFill>
                <a:srgbClr val="8CA9AD"/>
              </a:solidFill>
              <a:prstDash val="solid"/>
              <a:headEnd type="none" len="sm" w="sm"/>
              <a:tailEnd type="none" len="sm" w="sm"/>
            </a:ln>
          </p:spPr>
        </p:sp>
        <p:sp>
          <p:nvSpPr>
            <p:cNvPr name="AutoShape 26" id="26"/>
            <p:cNvSpPr/>
            <p:nvPr/>
          </p:nvSpPr>
          <p:spPr>
            <a:xfrm>
              <a:off x="676661" y="9346264"/>
              <a:ext cx="1790115" cy="1790115"/>
            </a:xfrm>
            <a:prstGeom prst="line">
              <a:avLst/>
            </a:prstGeom>
            <a:ln cap="flat" w="38100">
              <a:solidFill>
                <a:srgbClr val="8CA9AD"/>
              </a:solidFill>
              <a:prstDash val="solid"/>
              <a:headEnd type="none" len="sm" w="sm"/>
              <a:tailEnd type="none" len="sm" w="sm"/>
            </a:ln>
          </p:spPr>
        </p:sp>
      </p:grpSp>
      <p:sp>
        <p:nvSpPr>
          <p:cNvPr name="Freeform 27" id="27"/>
          <p:cNvSpPr/>
          <p:nvPr/>
        </p:nvSpPr>
        <p:spPr>
          <a:xfrm flipH="false" flipV="false" rot="0">
            <a:off x="1402799" y="1475712"/>
            <a:ext cx="15424529" cy="5550336"/>
          </a:xfrm>
          <a:custGeom>
            <a:avLst/>
            <a:gdLst/>
            <a:ahLst/>
            <a:cxnLst/>
            <a:rect r="r" b="b" t="t" l="l"/>
            <a:pathLst>
              <a:path h="5550336" w="15424529">
                <a:moveTo>
                  <a:pt x="0" y="0"/>
                </a:moveTo>
                <a:lnTo>
                  <a:pt x="15424530" y="0"/>
                </a:lnTo>
                <a:lnTo>
                  <a:pt x="15424530" y="5550336"/>
                </a:lnTo>
                <a:lnTo>
                  <a:pt x="0" y="5550336"/>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682701" y="9431984"/>
            <a:ext cx="4934676" cy="4898728"/>
            <a:chOff x="0" y="0"/>
            <a:chExt cx="6579568" cy="6531637"/>
          </a:xfrm>
        </p:grpSpPr>
        <p:sp>
          <p:nvSpPr>
            <p:cNvPr name="AutoShape 10" id="10"/>
            <p:cNvSpPr/>
            <p:nvPr/>
          </p:nvSpPr>
          <p:spPr>
            <a:xfrm>
              <a:off x="873216" y="11153"/>
              <a:ext cx="5695311" cy="5637631"/>
            </a:xfrm>
            <a:prstGeom prst="line">
              <a:avLst/>
            </a:prstGeom>
            <a:ln cap="flat" w="31386">
              <a:solidFill>
                <a:srgbClr val="8CA9AD"/>
              </a:solidFill>
              <a:prstDash val="solid"/>
              <a:headEnd type="none" len="sm" w="sm"/>
              <a:tailEnd type="none" len="sm" w="sm"/>
            </a:ln>
          </p:spPr>
        </p:sp>
        <p:sp>
          <p:nvSpPr>
            <p:cNvPr name="AutoShape 11" id="11"/>
            <p:cNvSpPr/>
            <p:nvPr/>
          </p:nvSpPr>
          <p:spPr>
            <a:xfrm>
              <a:off x="638223" y="354589"/>
              <a:ext cx="5534550" cy="5534550"/>
            </a:xfrm>
            <a:prstGeom prst="line">
              <a:avLst/>
            </a:prstGeom>
            <a:ln cap="flat" w="31386">
              <a:solidFill>
                <a:srgbClr val="8CA9AD"/>
              </a:solidFill>
              <a:prstDash val="solid"/>
              <a:headEnd type="none" len="sm" w="sm"/>
              <a:tailEnd type="none" len="sm" w="sm"/>
            </a:ln>
          </p:spPr>
        </p:sp>
        <p:sp>
          <p:nvSpPr>
            <p:cNvPr name="AutoShape 12" id="12"/>
            <p:cNvSpPr/>
            <p:nvPr/>
          </p:nvSpPr>
          <p:spPr>
            <a:xfrm>
              <a:off x="440952" y="748324"/>
              <a:ext cx="5345946" cy="5345946"/>
            </a:xfrm>
            <a:prstGeom prst="line">
              <a:avLst/>
            </a:prstGeom>
            <a:ln cap="flat" w="31386">
              <a:solidFill>
                <a:srgbClr val="8CA9AD"/>
              </a:solidFill>
              <a:prstDash val="solid"/>
              <a:headEnd type="none" len="sm" w="sm"/>
              <a:tailEnd type="none" len="sm" w="sm"/>
            </a:ln>
          </p:spPr>
        </p:sp>
        <p:sp>
          <p:nvSpPr>
            <p:cNvPr name="AutoShape 13" id="13"/>
            <p:cNvSpPr/>
            <p:nvPr/>
          </p:nvSpPr>
          <p:spPr>
            <a:xfrm>
              <a:off x="301838" y="1172590"/>
              <a:ext cx="5151944" cy="5151944"/>
            </a:xfrm>
            <a:prstGeom prst="line">
              <a:avLst/>
            </a:prstGeom>
            <a:ln cap="flat" w="31386">
              <a:solidFill>
                <a:srgbClr val="8CA9AD"/>
              </a:solidFill>
              <a:prstDash val="solid"/>
              <a:headEnd type="none" len="sm" w="sm"/>
              <a:tailEnd type="none" len="sm" w="sm"/>
            </a:ln>
          </p:spPr>
        </p:sp>
        <p:sp>
          <p:nvSpPr>
            <p:cNvPr name="AutoShape 14" id="14"/>
            <p:cNvSpPr/>
            <p:nvPr/>
          </p:nvSpPr>
          <p:spPr>
            <a:xfrm>
              <a:off x="143833" y="1655520"/>
              <a:ext cx="4775376" cy="4775376"/>
            </a:xfrm>
            <a:prstGeom prst="line">
              <a:avLst/>
            </a:prstGeom>
            <a:ln cap="flat" w="31386">
              <a:solidFill>
                <a:srgbClr val="8CA9AD"/>
              </a:solidFill>
              <a:prstDash val="solid"/>
              <a:headEnd type="none" len="sm" w="sm"/>
              <a:tailEnd type="none" len="sm" w="sm"/>
            </a:ln>
          </p:spPr>
        </p:sp>
        <p:sp>
          <p:nvSpPr>
            <p:cNvPr name="AutoShape 15" id="15"/>
            <p:cNvSpPr/>
            <p:nvPr/>
          </p:nvSpPr>
          <p:spPr>
            <a:xfrm>
              <a:off x="11127" y="2142895"/>
              <a:ext cx="4353518" cy="4377676"/>
            </a:xfrm>
            <a:prstGeom prst="line">
              <a:avLst/>
            </a:prstGeom>
            <a:ln cap="flat" w="31386">
              <a:solidFill>
                <a:srgbClr val="8CA9AD"/>
              </a:solidFill>
              <a:prstDash val="solid"/>
              <a:headEnd type="none" len="sm" w="sm"/>
              <a:tailEnd type="none" len="sm" w="sm"/>
            </a:ln>
          </p:spPr>
        </p:sp>
        <p:sp>
          <p:nvSpPr>
            <p:cNvPr name="AutoShape 16" id="16"/>
            <p:cNvSpPr/>
            <p:nvPr/>
          </p:nvSpPr>
          <p:spPr>
            <a:xfrm>
              <a:off x="39430" y="2759779"/>
              <a:ext cx="3709745" cy="3690603"/>
            </a:xfrm>
            <a:prstGeom prst="line">
              <a:avLst/>
            </a:prstGeom>
            <a:ln cap="flat" w="31386">
              <a:solidFill>
                <a:srgbClr val="8CA9AD"/>
              </a:solidFill>
              <a:prstDash val="solid"/>
              <a:headEnd type="none" len="sm" w="sm"/>
              <a:tailEnd type="none" len="sm" w="sm"/>
            </a:ln>
          </p:spPr>
        </p:sp>
        <p:sp>
          <p:nvSpPr>
            <p:cNvPr name="AutoShape 17" id="17"/>
            <p:cNvSpPr/>
            <p:nvPr/>
          </p:nvSpPr>
          <p:spPr>
            <a:xfrm>
              <a:off x="136435" y="3503470"/>
              <a:ext cx="2887186" cy="2934824"/>
            </a:xfrm>
            <a:prstGeom prst="line">
              <a:avLst/>
            </a:prstGeom>
            <a:ln cap="flat" w="31386">
              <a:solidFill>
                <a:srgbClr val="8CA9AD"/>
              </a:solidFill>
              <a:prstDash val="solid"/>
              <a:headEnd type="none" len="sm" w="sm"/>
              <a:tailEnd type="none" len="sm" w="sm"/>
            </a:ln>
          </p:spPr>
        </p:sp>
        <p:sp>
          <p:nvSpPr>
            <p:cNvPr name="AutoShape 18" id="18"/>
            <p:cNvSpPr/>
            <p:nvPr/>
          </p:nvSpPr>
          <p:spPr>
            <a:xfrm>
              <a:off x="557420" y="4504061"/>
              <a:ext cx="1474663" cy="1474663"/>
            </a:xfrm>
            <a:prstGeom prst="line">
              <a:avLst/>
            </a:prstGeom>
            <a:ln cap="flat" w="31386">
              <a:solidFill>
                <a:srgbClr val="8CA9AD"/>
              </a:solidFill>
              <a:prstDash val="solid"/>
              <a:headEnd type="none" len="sm" w="sm"/>
              <a:tailEnd type="none" len="sm" w="sm"/>
            </a:ln>
          </p:spPr>
        </p:sp>
      </p:grpSp>
      <p:sp>
        <p:nvSpPr>
          <p:cNvPr name="Freeform 19" id="19"/>
          <p:cNvSpPr/>
          <p:nvPr/>
        </p:nvSpPr>
        <p:spPr>
          <a:xfrm flipH="false" flipV="false" rot="0">
            <a:off x="6114487" y="233786"/>
            <a:ext cx="11893588" cy="5039908"/>
          </a:xfrm>
          <a:custGeom>
            <a:avLst/>
            <a:gdLst/>
            <a:ahLst/>
            <a:cxnLst/>
            <a:rect r="r" b="b" t="t" l="l"/>
            <a:pathLst>
              <a:path h="5039908" w="11893588">
                <a:moveTo>
                  <a:pt x="0" y="0"/>
                </a:moveTo>
                <a:lnTo>
                  <a:pt x="11893588" y="0"/>
                </a:lnTo>
                <a:lnTo>
                  <a:pt x="11893588" y="5039908"/>
                </a:lnTo>
                <a:lnTo>
                  <a:pt x="0" y="5039908"/>
                </a:lnTo>
                <a:lnTo>
                  <a:pt x="0" y="0"/>
                </a:lnTo>
                <a:close/>
              </a:path>
            </a:pathLst>
          </a:custGeom>
          <a:blipFill>
            <a:blip r:embed="rId10"/>
            <a:stretch>
              <a:fillRect l="0" t="0" r="0" b="0"/>
            </a:stretch>
          </a:blipFill>
        </p:spPr>
      </p:sp>
      <p:sp>
        <p:nvSpPr>
          <p:cNvPr name="Freeform 20" id="20"/>
          <p:cNvSpPr/>
          <p:nvPr/>
        </p:nvSpPr>
        <p:spPr>
          <a:xfrm flipH="false" flipV="false" rot="0">
            <a:off x="3420464" y="5273694"/>
            <a:ext cx="5388047" cy="4898633"/>
          </a:xfrm>
          <a:custGeom>
            <a:avLst/>
            <a:gdLst/>
            <a:ahLst/>
            <a:cxnLst/>
            <a:rect r="r" b="b" t="t" l="l"/>
            <a:pathLst>
              <a:path h="4898633" w="5388047">
                <a:moveTo>
                  <a:pt x="0" y="0"/>
                </a:moveTo>
                <a:lnTo>
                  <a:pt x="5388046" y="0"/>
                </a:lnTo>
                <a:lnTo>
                  <a:pt x="5388046" y="4898632"/>
                </a:lnTo>
                <a:lnTo>
                  <a:pt x="0" y="4898632"/>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4825" y="383381"/>
            <a:ext cx="2921777"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NEW IDEAS?</a:t>
            </a:r>
          </a:p>
        </p:txBody>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779845" y="278606"/>
            <a:ext cx="14658979" cy="7239000"/>
          </a:xfrm>
          <a:prstGeom prst="rect">
            <a:avLst/>
          </a:prstGeom>
        </p:spPr>
        <p:txBody>
          <a:bodyPr anchor="t" rtlCol="false" tIns="0" lIns="0" bIns="0" rIns="0">
            <a:spAutoFit/>
          </a:bodyPr>
          <a:lstStyle/>
          <a:p>
            <a:pPr algn="l" marL="552174" indent="-276087" lvl="1">
              <a:lnSpc>
                <a:spcPts val="3069"/>
              </a:lnSpc>
              <a:buFont typeface="Arial"/>
              <a:buChar char="•"/>
            </a:pPr>
            <a:r>
              <a:rPr lang="en-US" sz="2557">
                <a:solidFill>
                  <a:srgbClr val="545454"/>
                </a:solidFill>
                <a:latin typeface="DM Sans"/>
              </a:rPr>
              <a:t>Support Vector Machines for De-noising Images:</a:t>
            </a:r>
          </a:p>
          <a:p>
            <a:pPr algn="l" marL="1104348" indent="-368116" lvl="2">
              <a:lnSpc>
                <a:spcPts val="3069"/>
              </a:lnSpc>
              <a:buFont typeface="Arial"/>
              <a:buChar char="⚬"/>
            </a:pPr>
            <a:r>
              <a:rPr lang="en-US" sz="2557">
                <a:solidFill>
                  <a:srgbClr val="545454"/>
                </a:solidFill>
                <a:latin typeface="DM Sans"/>
              </a:rPr>
              <a:t>Support Vector Machine (SVM) is primarily used for classification tasks. Typically, it is not employed for removing noises from images. </a:t>
            </a:r>
          </a:p>
          <a:p>
            <a:pPr algn="l" marL="1104348" indent="-368116" lvl="2">
              <a:lnSpc>
                <a:spcPts val="3069"/>
              </a:lnSpc>
              <a:buFont typeface="Arial"/>
              <a:buChar char="⚬"/>
            </a:pPr>
            <a:r>
              <a:rPr lang="en-US" sz="2557">
                <a:solidFill>
                  <a:srgbClr val="545454"/>
                </a:solidFill>
                <a:latin typeface="DM Sans"/>
              </a:rPr>
              <a:t>SVMs work by finding the optimal hyperplane that separates data points into different classes by projecting them into a higher dimension.</a:t>
            </a:r>
          </a:p>
          <a:p>
            <a:pPr algn="l" marL="1104348" indent="-368116" lvl="2">
              <a:lnSpc>
                <a:spcPts val="3069"/>
              </a:lnSpc>
              <a:buFont typeface="Arial"/>
              <a:buChar char="⚬"/>
            </a:pPr>
            <a:r>
              <a:rPr lang="en-US" sz="2557">
                <a:solidFill>
                  <a:srgbClr val="545454"/>
                </a:solidFill>
                <a:latin typeface="DM Sans"/>
              </a:rPr>
              <a:t>We can train the SVM model to identify between clean and noisy images for a given flow, by splitting into train and test data sets. The higher energy pixels can be filtered out. But we are working on the assumption that it is Gaussian Noise. It can be used to classify image patches as noisy or noise-free.</a:t>
            </a:r>
          </a:p>
          <a:p>
            <a:pPr algn="l">
              <a:lnSpc>
                <a:spcPts val="3069"/>
              </a:lnSpc>
            </a:pPr>
          </a:p>
          <a:p>
            <a:pPr algn="l" marL="552174" indent="-276087" lvl="1">
              <a:lnSpc>
                <a:spcPts val="3069"/>
              </a:lnSpc>
              <a:buFont typeface="Arial"/>
              <a:buChar char="•"/>
            </a:pPr>
            <a:r>
              <a:rPr lang="en-US" sz="2557">
                <a:solidFill>
                  <a:srgbClr val="545454"/>
                </a:solidFill>
                <a:latin typeface="DM Sans"/>
              </a:rPr>
              <a:t>HMM(Hidden Markov Models) for predicting fluid flow(like weather prediction) </a:t>
            </a:r>
          </a:p>
          <a:p>
            <a:pPr algn="l" marL="1104348" indent="-368116" lvl="2">
              <a:lnSpc>
                <a:spcPts val="3069"/>
              </a:lnSpc>
              <a:buFont typeface="Arial"/>
              <a:buChar char="⚬"/>
            </a:pPr>
            <a:r>
              <a:rPr lang="en-US" sz="2557">
                <a:solidFill>
                  <a:srgbClr val="545454"/>
                </a:solidFill>
                <a:latin typeface="DM Sans"/>
              </a:rPr>
              <a:t>HMM can be used to predict future fluid flow, which is not directly observable but can be inferred from the data at hand. </a:t>
            </a:r>
          </a:p>
          <a:p>
            <a:pPr algn="l" marL="1104348" indent="-368116" lvl="2">
              <a:lnSpc>
                <a:spcPts val="3069"/>
              </a:lnSpc>
              <a:buFont typeface="Arial"/>
              <a:buChar char="⚬"/>
            </a:pPr>
            <a:r>
              <a:rPr lang="en-US" sz="2557">
                <a:solidFill>
                  <a:srgbClr val="545454"/>
                </a:solidFill>
                <a:latin typeface="DM Sans"/>
              </a:rPr>
              <a:t>In HMM, we have probability distributions for various eventualities that could happen, based on past data.</a:t>
            </a:r>
          </a:p>
          <a:p>
            <a:pPr algn="l" marL="1104348" indent="-368116" lvl="2">
              <a:lnSpc>
                <a:spcPts val="3069"/>
              </a:lnSpc>
              <a:buFont typeface="Arial"/>
              <a:buChar char="⚬"/>
            </a:pPr>
            <a:r>
              <a:rPr lang="en-US" sz="2557">
                <a:solidFill>
                  <a:srgbClr val="545454"/>
                </a:solidFill>
                <a:latin typeface="DM Sans"/>
              </a:rPr>
              <a:t>An adjacency matrix can be made based on the various probabilities of past flows at same positions, and based on that we can produce new flows. </a:t>
            </a:r>
          </a:p>
          <a:p>
            <a:pPr algn="l" marL="1104348" indent="-368116" lvl="2">
              <a:lnSpc>
                <a:spcPts val="3069"/>
              </a:lnSpc>
              <a:buFont typeface="Arial"/>
              <a:buChar char="⚬"/>
            </a:pPr>
            <a:r>
              <a:rPr lang="en-US" sz="2557">
                <a:solidFill>
                  <a:srgbClr val="545454"/>
                </a:solidFill>
                <a:latin typeface="DM Sans"/>
              </a:rPr>
              <a:t>I</a:t>
            </a:r>
          </a:p>
          <a:p>
            <a:pPr algn="l">
              <a:lnSpc>
                <a:spcPts val="3069"/>
              </a:lnSpc>
            </a:pPr>
          </a:p>
        </p:txBody>
      </p:sp>
      <p:sp>
        <p:nvSpPr>
          <p:cNvPr name="Freeform 16" id="16"/>
          <p:cNvSpPr/>
          <p:nvPr/>
        </p:nvSpPr>
        <p:spPr>
          <a:xfrm flipH="false" flipV="false" rot="0">
            <a:off x="11035788" y="6997473"/>
            <a:ext cx="6053952" cy="2998419"/>
          </a:xfrm>
          <a:custGeom>
            <a:avLst/>
            <a:gdLst/>
            <a:ahLst/>
            <a:cxnLst/>
            <a:rect r="r" b="b" t="t" l="l"/>
            <a:pathLst>
              <a:path h="2998419" w="6053952">
                <a:moveTo>
                  <a:pt x="0" y="0"/>
                </a:moveTo>
                <a:lnTo>
                  <a:pt x="6053952" y="0"/>
                </a:lnTo>
                <a:lnTo>
                  <a:pt x="6053952" y="2998420"/>
                </a:lnTo>
                <a:lnTo>
                  <a:pt x="0" y="2998420"/>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4825" y="383381"/>
            <a:ext cx="2921777"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NEW IDEAS?</a:t>
            </a:r>
          </a:p>
        </p:txBody>
      </p:sp>
      <p:sp>
        <p:nvSpPr>
          <p:cNvPr name="Freeform 3" id="3"/>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779845" y="278606"/>
            <a:ext cx="14658979" cy="6477000"/>
          </a:xfrm>
          <a:prstGeom prst="rect">
            <a:avLst/>
          </a:prstGeom>
        </p:spPr>
        <p:txBody>
          <a:bodyPr anchor="t" rtlCol="false" tIns="0" lIns="0" bIns="0" rIns="0">
            <a:spAutoFit/>
          </a:bodyPr>
          <a:lstStyle/>
          <a:p>
            <a:pPr algn="l" marL="552174" indent="-276087" lvl="1">
              <a:lnSpc>
                <a:spcPts val="3069"/>
              </a:lnSpc>
              <a:buFont typeface="Arial"/>
              <a:buChar char="•"/>
            </a:pPr>
            <a:r>
              <a:rPr lang="en-US" sz="2557">
                <a:solidFill>
                  <a:srgbClr val="545454"/>
                </a:solidFill>
                <a:latin typeface="DM Sans"/>
              </a:rPr>
              <a:t>Bi-Directional LSTM for Fluid state prediction:</a:t>
            </a:r>
          </a:p>
          <a:p>
            <a:pPr algn="l" marL="1104348" indent="-368116" lvl="2">
              <a:lnSpc>
                <a:spcPts val="3069"/>
              </a:lnSpc>
              <a:buFont typeface="Arial"/>
              <a:buChar char="⚬"/>
            </a:pPr>
            <a:r>
              <a:rPr lang="en-US" sz="2557">
                <a:solidFill>
                  <a:srgbClr val="545454"/>
                </a:solidFill>
                <a:latin typeface="DM Sans"/>
              </a:rPr>
              <a:t>Bi-directional LSTMs are mainly used in two layers, the first layer analyzes the data from the past states of the system and the second one from the future states of the system.</a:t>
            </a:r>
          </a:p>
          <a:p>
            <a:pPr algn="l" marL="1104348" indent="-368116" lvl="2">
              <a:lnSpc>
                <a:spcPts val="3069"/>
              </a:lnSpc>
              <a:buFont typeface="Arial"/>
              <a:buChar char="⚬"/>
            </a:pPr>
            <a:r>
              <a:rPr lang="en-US" sz="2557">
                <a:solidFill>
                  <a:srgbClr val="545454"/>
                </a:solidFill>
                <a:latin typeface="DM Sans"/>
              </a:rPr>
              <a:t> While analysing Fluid Flows in Computational Fluid Dynamics, LSTM algorithms can be used based on data from previous time intervals, and prediction of future flow patterns can be made. </a:t>
            </a:r>
          </a:p>
          <a:p>
            <a:pPr algn="l" marL="1104348" indent="-368116" lvl="2">
              <a:lnSpc>
                <a:spcPts val="3069"/>
              </a:lnSpc>
              <a:buFont typeface="Arial"/>
              <a:buChar char="⚬"/>
            </a:pPr>
            <a:r>
              <a:rPr lang="en-US" sz="2557">
                <a:solidFill>
                  <a:srgbClr val="545454"/>
                </a:solidFill>
                <a:latin typeface="DM Sans"/>
              </a:rPr>
              <a:t>LSTM is generally used for topics such as sentiment-based Stock Price Prediction, Sales Forecasting, etc. </a:t>
            </a:r>
          </a:p>
          <a:p>
            <a:pPr algn="l">
              <a:lnSpc>
                <a:spcPts val="3069"/>
              </a:lnSpc>
            </a:pPr>
          </a:p>
          <a:p>
            <a:pPr algn="l" marL="552174" indent="-276087" lvl="1">
              <a:lnSpc>
                <a:spcPts val="3069"/>
              </a:lnSpc>
              <a:buFont typeface="Arial"/>
              <a:buChar char="•"/>
            </a:pPr>
            <a:r>
              <a:rPr lang="en-US" sz="2557">
                <a:solidFill>
                  <a:srgbClr val="545454"/>
                </a:solidFill>
                <a:latin typeface="DM Sans"/>
              </a:rPr>
              <a:t>Estimation of Dimensionless Nos. obtained in Dimensional analysis of Navier Stokes Equation </a:t>
            </a:r>
          </a:p>
          <a:p>
            <a:pPr algn="l" marL="1104348" indent="-368116" lvl="2">
              <a:lnSpc>
                <a:spcPts val="3069"/>
              </a:lnSpc>
              <a:buFont typeface="Arial"/>
              <a:buChar char="⚬"/>
            </a:pPr>
            <a:r>
              <a:rPr lang="en-US" sz="2557">
                <a:solidFill>
                  <a:srgbClr val="545454"/>
                </a:solidFill>
                <a:latin typeface="DM Sans"/>
              </a:rPr>
              <a:t>We can employ Linear Regression to estimate the various dimensionless quantities such as Reynold’s no., Strouhal no., and Euler’s no.</a:t>
            </a:r>
          </a:p>
          <a:p>
            <a:pPr algn="l" marL="1104348" indent="-368116" lvl="2">
              <a:lnSpc>
                <a:spcPts val="3069"/>
              </a:lnSpc>
              <a:buFont typeface="Arial"/>
              <a:buChar char="⚬"/>
            </a:pPr>
            <a:r>
              <a:rPr lang="en-US" sz="2557">
                <a:solidFill>
                  <a:srgbClr val="545454"/>
                </a:solidFill>
                <a:latin typeface="DM Sans"/>
              </a:rPr>
              <a:t> An exhaustive dataset can be created for a specific fluid after doing numerous experiments, and that dataset can be trained upon, and finally, numerous applications can be found for this.</a:t>
            </a:r>
          </a:p>
          <a:p>
            <a:pPr algn="l" marL="1104348" indent="-368116" lvl="2">
              <a:lnSpc>
                <a:spcPts val="3069"/>
              </a:lnSpc>
              <a:buFont typeface="Arial"/>
              <a:buChar char="⚬"/>
            </a:pPr>
            <a:r>
              <a:rPr lang="en-US" sz="2557">
                <a:solidFill>
                  <a:srgbClr val="545454"/>
                </a:solidFill>
                <a:latin typeface="DM Sans"/>
              </a:rPr>
              <a:t>This offers a reliable means of predicting dimensionless parameters. I</a:t>
            </a:r>
          </a:p>
          <a:p>
            <a:pPr algn="l">
              <a:lnSpc>
                <a:spcPts val="3069"/>
              </a:lnSpc>
            </a:pPr>
          </a:p>
        </p:txBody>
      </p:sp>
      <p:sp>
        <p:nvSpPr>
          <p:cNvPr name="Freeform 16" id="16"/>
          <p:cNvSpPr/>
          <p:nvPr/>
        </p:nvSpPr>
        <p:spPr>
          <a:xfrm flipH="false" flipV="false" rot="0">
            <a:off x="11140695" y="6605980"/>
            <a:ext cx="6489824" cy="3521684"/>
          </a:xfrm>
          <a:custGeom>
            <a:avLst/>
            <a:gdLst/>
            <a:ahLst/>
            <a:cxnLst/>
            <a:rect r="r" b="b" t="t" l="l"/>
            <a:pathLst>
              <a:path h="3521684" w="6489824">
                <a:moveTo>
                  <a:pt x="0" y="0"/>
                </a:moveTo>
                <a:lnTo>
                  <a:pt x="6489823" y="0"/>
                </a:lnTo>
                <a:lnTo>
                  <a:pt x="6489823" y="3521683"/>
                </a:lnTo>
                <a:lnTo>
                  <a:pt x="0" y="3521683"/>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154132"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470835" y="7823073"/>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IMAGE EXTRACTION</a:t>
            </a:r>
          </a:p>
        </p:txBody>
      </p:sp>
      <p:sp>
        <p:nvSpPr>
          <p:cNvPr name="TextBox 15" id="15"/>
          <p:cNvSpPr txBox="true"/>
          <p:nvPr/>
        </p:nvSpPr>
        <p:spPr>
          <a:xfrm rot="0">
            <a:off x="2992187" y="580614"/>
            <a:ext cx="14658979" cy="6153150"/>
          </a:xfrm>
          <a:prstGeom prst="rect">
            <a:avLst/>
          </a:prstGeom>
        </p:spPr>
        <p:txBody>
          <a:bodyPr anchor="t" rtlCol="false" tIns="0" lIns="0" bIns="0" rIns="0">
            <a:spAutoFit/>
          </a:bodyPr>
          <a:lstStyle/>
          <a:p>
            <a:pPr algn="l">
              <a:lnSpc>
                <a:spcPts val="3069"/>
              </a:lnSpc>
            </a:pPr>
            <a:r>
              <a:rPr lang="en-US" sz="2557">
                <a:solidFill>
                  <a:srgbClr val="545454"/>
                </a:solidFill>
                <a:latin typeface="DM Sans"/>
              </a:rPr>
              <a:t>As a part of image extraction and data preparation, we followed several steps:</a:t>
            </a:r>
          </a:p>
          <a:p>
            <a:pPr algn="l" marL="552174" indent="-276087" lvl="1">
              <a:lnSpc>
                <a:spcPts val="3069"/>
              </a:lnSpc>
              <a:buFont typeface="Arial"/>
              <a:buChar char="•"/>
            </a:pPr>
            <a:r>
              <a:rPr lang="en-US" sz="2557">
                <a:solidFill>
                  <a:srgbClr val="545454"/>
                </a:solidFill>
                <a:latin typeface="DM Sans"/>
              </a:rPr>
              <a:t> First, we extracted frames from the video at defined time interval (0.5s) and then stored it in a folder. We provided the provision for deletion of said folder if the code is run again because inconsistencies can occur at run time.</a:t>
            </a:r>
          </a:p>
          <a:p>
            <a:pPr algn="l" marL="552174" indent="-276087" lvl="1">
              <a:lnSpc>
                <a:spcPts val="3069"/>
              </a:lnSpc>
              <a:buFont typeface="Arial"/>
              <a:buChar char="•"/>
            </a:pPr>
            <a:r>
              <a:rPr lang="en-US" sz="2557">
                <a:solidFill>
                  <a:srgbClr val="545454"/>
                </a:solidFill>
                <a:latin typeface="DM Sans"/>
              </a:rPr>
              <a:t> Then we allowed for the provision of down-sampling of images should the need arise if we were to work with larger no. of frames.</a:t>
            </a:r>
          </a:p>
          <a:p>
            <a:pPr algn="l" marL="552174" indent="-276087" lvl="1">
              <a:lnSpc>
                <a:spcPts val="3069"/>
              </a:lnSpc>
              <a:buFont typeface="Arial"/>
              <a:buChar char="•"/>
            </a:pPr>
            <a:r>
              <a:rPr lang="en-US" sz="2557">
                <a:solidFill>
                  <a:srgbClr val="545454"/>
                </a:solidFill>
                <a:latin typeface="DM Sans"/>
              </a:rPr>
              <a:t>Next, we stacked the images into a 2D matrix where each row represent an image.</a:t>
            </a:r>
          </a:p>
          <a:p>
            <a:pPr algn="l" marL="552174" indent="-276087" lvl="1">
              <a:lnSpc>
                <a:spcPts val="3069"/>
              </a:lnSpc>
              <a:buFont typeface="Arial"/>
              <a:buChar char="•"/>
            </a:pPr>
            <a:r>
              <a:rPr lang="en-US" sz="2557">
                <a:solidFill>
                  <a:srgbClr val="545454"/>
                </a:solidFill>
                <a:latin typeface="DM Sans"/>
              </a:rPr>
              <a:t>Next, we found the mean of said stacked images, mean-centralized the data matrix and finally passed said data matrix to SVD function of linalg library, which provided us with spacial modes U, Singular values(sigma) and temporal modes (Vt)</a:t>
            </a:r>
          </a:p>
          <a:p>
            <a:pPr algn="l" marL="552174" indent="-276087" lvl="1">
              <a:lnSpc>
                <a:spcPts val="3069"/>
              </a:lnSpc>
              <a:buFont typeface="Arial"/>
              <a:buChar char="•"/>
            </a:pPr>
            <a:r>
              <a:rPr lang="en-US" sz="2557">
                <a:solidFill>
                  <a:srgbClr val="545454"/>
                </a:solidFill>
                <a:latin typeface="DM Sans"/>
              </a:rPr>
              <a:t>Next, we found the cumulative variance and found the no of modes that explained 95% variance, which we then used to reduce the decomposed components of original matrix and and then used the reduced components to show reconstructed images.</a:t>
            </a:r>
          </a:p>
          <a:p>
            <a:pPr algn="l">
              <a:lnSpc>
                <a:spcPts val="3069"/>
              </a:lnSpc>
            </a:pPr>
          </a:p>
          <a:p>
            <a:pPr algn="l">
              <a:lnSpc>
                <a:spcPts val="3069"/>
              </a:lnSpc>
            </a:pPr>
            <a:r>
              <a:rPr lang="en-US" sz="2557">
                <a:solidFill>
                  <a:srgbClr val="545454"/>
                </a:solidFill>
                <a:latin typeface="DM Sans"/>
              </a:rPr>
              <a:t>We have provided for code modularity to prevent runtime ram crashes, so each question can be run independently.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9525" y="59136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59422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0260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0"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083809" y="81098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83809"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3321750"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321750" y="703557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4405559" y="81193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23794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321750"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0" y="919366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977041" y="1408242"/>
            <a:ext cx="11310959" cy="7850058"/>
          </a:xfrm>
          <a:custGeom>
            <a:avLst/>
            <a:gdLst/>
            <a:ahLst/>
            <a:cxnLst/>
            <a:rect r="r" b="b" t="t" l="l"/>
            <a:pathLst>
              <a:path h="7850058" w="11310959">
                <a:moveTo>
                  <a:pt x="0" y="0"/>
                </a:moveTo>
                <a:lnTo>
                  <a:pt x="11310959" y="0"/>
                </a:lnTo>
                <a:lnTo>
                  <a:pt x="11310959" y="7850058"/>
                </a:lnTo>
                <a:lnTo>
                  <a:pt x="0" y="7850058"/>
                </a:lnTo>
                <a:lnTo>
                  <a:pt x="0" y="0"/>
                </a:lnTo>
                <a:close/>
              </a:path>
            </a:pathLst>
          </a:custGeom>
          <a:blipFill>
            <a:blip r:embed="rId10"/>
            <a:stretch>
              <a:fillRect l="0" t="0" r="0" b="0"/>
            </a:stretch>
          </a:blipFill>
        </p:spPr>
      </p:sp>
      <p:sp>
        <p:nvSpPr>
          <p:cNvPr name="TextBox 15" id="15"/>
          <p:cNvSpPr txBox="true"/>
          <p:nvPr/>
        </p:nvSpPr>
        <p:spPr>
          <a:xfrm rot="0">
            <a:off x="1678105" y="1693817"/>
            <a:ext cx="5480392" cy="1435227"/>
          </a:xfrm>
          <a:prstGeom prst="rect">
            <a:avLst/>
          </a:prstGeom>
        </p:spPr>
        <p:txBody>
          <a:bodyPr anchor="t" rtlCol="false" tIns="0" lIns="0" bIns="0" rIns="0">
            <a:spAutoFit/>
          </a:bodyPr>
          <a:lstStyle/>
          <a:p>
            <a:pPr algn="l">
              <a:lnSpc>
                <a:spcPts val="5544"/>
              </a:lnSpc>
            </a:pPr>
            <a:r>
              <a:rPr lang="en-US" sz="5600">
                <a:solidFill>
                  <a:srgbClr val="FE6D73"/>
                </a:solidFill>
                <a:latin typeface="Kollektif Bold"/>
              </a:rPr>
              <a:t>IMAGE EXTRACTION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DAGCj4Wc590</dc:identifier>
  <dcterms:modified xsi:type="dcterms:W3CDTF">2011-08-01T06:04:30Z</dcterms:modified>
  <cp:revision>1</cp:revision>
  <dc:title>Blue and Yellow Playful Doodle Digital Brainstorm Presentation</dc:title>
</cp:coreProperties>
</file>